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5" r:id="rId5"/>
    <p:sldId id="280" r:id="rId6"/>
    <p:sldId id="267" r:id="rId7"/>
    <p:sldId id="269" r:id="rId8"/>
    <p:sldId id="271" r:id="rId9"/>
    <p:sldId id="281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4888-7CF3-48D1-B2AD-CED9C5BD166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5209-4BBF-448C-96FC-28779282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7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4888-7CF3-48D1-B2AD-CED9C5BD166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5209-4BBF-448C-96FC-28779282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9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4888-7CF3-48D1-B2AD-CED9C5BD166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5209-4BBF-448C-96FC-28779282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59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3410C-C58D-49E6-88A9-D13BC02D6C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7543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4888-7CF3-48D1-B2AD-CED9C5BD166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5209-4BBF-448C-96FC-28779282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2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4888-7CF3-48D1-B2AD-CED9C5BD166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5209-4BBF-448C-96FC-28779282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6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4888-7CF3-48D1-B2AD-CED9C5BD166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5209-4BBF-448C-96FC-28779282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4888-7CF3-48D1-B2AD-CED9C5BD166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5209-4BBF-448C-96FC-28779282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1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4888-7CF3-48D1-B2AD-CED9C5BD166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5209-4BBF-448C-96FC-28779282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4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4888-7CF3-48D1-B2AD-CED9C5BD166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5209-4BBF-448C-96FC-28779282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5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4888-7CF3-48D1-B2AD-CED9C5BD166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5209-4BBF-448C-96FC-28779282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4888-7CF3-48D1-B2AD-CED9C5BD166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5209-4BBF-448C-96FC-28779282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1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4888-7CF3-48D1-B2AD-CED9C5BD166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5209-4BBF-448C-96FC-28779282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3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Russian Revolution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84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Lenin Steps into This Vacuum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Amnesty granted to all political prisoners in March of 1917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Lenin</a:t>
            </a:r>
            <a:r>
              <a:rPr lang="ja-JP" altLang="en-US" sz="2400" dirty="0" smtClean="0">
                <a:latin typeface="Arial" pitchFamily="34" charset="0"/>
              </a:rPr>
              <a:t>’</a:t>
            </a:r>
            <a:r>
              <a:rPr lang="en-US" altLang="ja-JP" sz="2400" dirty="0" smtClean="0"/>
              <a:t>s arrival in Petrograd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A tremendously charismatic personality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400" dirty="0" smtClean="0">
                <a:latin typeface="Arial" pitchFamily="34" charset="0"/>
              </a:rPr>
              <a:t>“</a:t>
            </a:r>
            <a:r>
              <a:rPr lang="en-US" altLang="ja-JP" sz="2400" dirty="0" smtClean="0"/>
              <a:t>Peace, Land, Bread</a:t>
            </a:r>
            <a:r>
              <a:rPr lang="ja-JP" altLang="en-US" sz="2400" dirty="0" smtClean="0">
                <a:latin typeface="Arial" pitchFamily="34" charset="0"/>
              </a:rPr>
              <a:t>”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</a:pPr>
            <a:r>
              <a:rPr lang="ja-JP" altLang="en-US" sz="2400" dirty="0" smtClean="0">
                <a:latin typeface="Arial" pitchFamily="34" charset="0"/>
              </a:rPr>
              <a:t>“</a:t>
            </a:r>
            <a:r>
              <a:rPr lang="en-US" altLang="ja-JP" sz="2400" dirty="0" smtClean="0"/>
              <a:t>All Power to the Soviets</a:t>
            </a:r>
            <a:r>
              <a:rPr lang="ja-JP" altLang="en-US" sz="2400" dirty="0" smtClean="0">
                <a:latin typeface="Arial" pitchFamily="34" charset="0"/>
              </a:rPr>
              <a:t>”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Bolshevik party membership exploded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Consolidation of Bolshevik power</a:t>
            </a:r>
          </a:p>
        </p:txBody>
      </p:sp>
      <p:pic>
        <p:nvPicPr>
          <p:cNvPr id="20483" name="Picture 7" descr="lenin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4877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410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Pre-Revolutionary Russia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Only true autocracy left in Europe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No type of representative political institutions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Nicholas II became Tsar in 1884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Believed he was the absolute ruler anointed by God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Revolution broke out in 1905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/>
              <a:t>	--Russo-Japanese War (1904)</a:t>
            </a:r>
          </a:p>
        </p:txBody>
      </p:sp>
      <p:pic>
        <p:nvPicPr>
          <p:cNvPr id="4099" name="Picture 7" descr="nicholas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6703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883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3476624" y="274638"/>
            <a:ext cx="52101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rgbClr val="FF0000"/>
                </a:solidFill>
              </a:rPr>
              <a:t>Alexandra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295400"/>
            <a:ext cx="3998593" cy="4800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She came under the influence of a believed holy man Rasputin</a:t>
            </a:r>
          </a:p>
          <a:p>
            <a:pPr eaLnBrk="1" hangingPunct="1"/>
            <a:r>
              <a:rPr lang="en-US" altLang="en-US" sz="2400" dirty="0" smtClean="0"/>
              <a:t>She made all important decisions while Nicholas was away</a:t>
            </a:r>
          </a:p>
          <a:p>
            <a:r>
              <a:rPr lang="en-US" altLang="en-US" sz="2400" dirty="0" smtClean="0"/>
              <a:t>Even more blindly committed to autocracy than her husband</a:t>
            </a:r>
          </a:p>
          <a:p>
            <a:r>
              <a:rPr lang="en-US" altLang="en-US" sz="2400" dirty="0" smtClean="0"/>
              <a:t>Origins of Rasputin</a:t>
            </a:r>
            <a:r>
              <a:rPr lang="ja-JP" altLang="en-US" sz="2400" dirty="0" smtClean="0">
                <a:latin typeface="Arial" pitchFamily="34" charset="0"/>
              </a:rPr>
              <a:t>’</a:t>
            </a:r>
            <a:r>
              <a:rPr lang="en-US" altLang="ja-JP" sz="2400" dirty="0" smtClean="0"/>
              <a:t>s power</a:t>
            </a:r>
          </a:p>
          <a:p>
            <a:r>
              <a:rPr lang="en-US" altLang="en-US" sz="2400" dirty="0" smtClean="0"/>
              <a:t>Scandals surrounding Rasputin served to discredit the monarchy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</p:txBody>
      </p:sp>
      <p:pic>
        <p:nvPicPr>
          <p:cNvPr id="7171" name="Picture 8" descr="Alexand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" y="228600"/>
            <a:ext cx="32480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rasput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93" y="4462462"/>
            <a:ext cx="1564007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780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World War I: </a:t>
            </a:r>
            <a:r>
              <a:rPr lang="ja-JP" altLang="en-US" sz="4000" dirty="0" smtClean="0">
                <a:latin typeface="Arial" pitchFamily="34" charset="0"/>
              </a:rPr>
              <a:t>“</a:t>
            </a:r>
            <a:r>
              <a:rPr lang="en-US" altLang="ja-JP" sz="4000" dirty="0" smtClean="0"/>
              <a:t>The Last Straw</a:t>
            </a:r>
            <a:r>
              <a:rPr lang="ja-JP" altLang="en-US" sz="4000" dirty="0" smtClean="0">
                <a:latin typeface="Arial" pitchFamily="34" charset="0"/>
              </a:rPr>
              <a:t>”</a:t>
            </a:r>
            <a:endParaRPr lang="en-US" altLang="en-US" sz="4000" dirty="0" smtClean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3434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War revealed the ineptitude and arrogance of the country</a:t>
            </a:r>
            <a:r>
              <a:rPr lang="ja-JP" altLang="en-US" sz="2400" dirty="0" smtClean="0">
                <a:latin typeface="Arial" pitchFamily="34" charset="0"/>
              </a:rPr>
              <a:t>’</a:t>
            </a:r>
            <a:r>
              <a:rPr lang="en-US" altLang="ja-JP" sz="2400" dirty="0" smtClean="0"/>
              <a:t>s aristocratic elite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Russian </a:t>
            </a:r>
            <a:r>
              <a:rPr lang="ja-JP" altLang="en-US" sz="2400" dirty="0" smtClean="0">
                <a:latin typeface="Arial" pitchFamily="34" charset="0"/>
              </a:rPr>
              <a:t>“</a:t>
            </a:r>
            <a:r>
              <a:rPr lang="en-US" altLang="ja-JP" sz="2400" dirty="0" smtClean="0"/>
              <a:t>Steam Roller</a:t>
            </a:r>
            <a:r>
              <a:rPr lang="ja-JP" altLang="en-US" sz="2400" dirty="0" smtClean="0">
                <a:latin typeface="Arial" pitchFamily="34" charset="0"/>
              </a:rPr>
              <a:t>”</a:t>
            </a:r>
            <a:endParaRPr lang="en-US" altLang="ja-JP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Corrupt military leadership and contempt for ordinary Russian people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Average peasant has very little invested in the War</a:t>
            </a:r>
          </a:p>
          <a:p>
            <a:r>
              <a:rPr lang="en-US" altLang="en-US" sz="2400" dirty="0" smtClean="0"/>
              <a:t>Poorly supplied troops</a:t>
            </a:r>
          </a:p>
          <a:p>
            <a:r>
              <a:rPr lang="en-US" altLang="en-US" sz="2400" dirty="0" smtClean="0"/>
              <a:t>Result: Chaos and Disintegration of the Russian Army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pic>
        <p:nvPicPr>
          <p:cNvPr id="10243" name="Picture 8" descr="russian ar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3434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498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March Revolution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Began over bread prices.</a:t>
            </a:r>
          </a:p>
          <a:p>
            <a:r>
              <a:rPr lang="en-US" dirty="0" smtClean="0"/>
              <a:t>Escalates into a full strike within days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Duma – Legislative Assembly – meets and establishes a provisional government</a:t>
            </a:r>
          </a:p>
          <a:p>
            <a:r>
              <a:rPr lang="en-US" dirty="0" smtClean="0"/>
              <a:t>Tsar abdicated on 			                 March 17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://www.history.com/s3static/video-thumbnails/AETN-History_VMS/21/204/tdih-march08-HD_720x406-16x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85370"/>
            <a:ext cx="4739640" cy="267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61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The Collapse of the Imperial Government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Nicholas leaves for the Front—September, 1915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Alexandra and Rasputin throw the government into chaos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The new government’s decision to stay in WWI was a major blunder.</a:t>
            </a:r>
          </a:p>
        </p:txBody>
      </p:sp>
      <p:pic>
        <p:nvPicPr>
          <p:cNvPr id="12291" name="Picture 7" descr="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30416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208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The Two Revolutions of 1917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/>
              <a:t>The March Revolution (March 12)</a:t>
            </a:r>
          </a:p>
          <a:p>
            <a:pPr eaLnBrk="1" hangingPunct="1"/>
            <a:r>
              <a:rPr lang="en-US" altLang="en-US" sz="2800" dirty="0" smtClean="0"/>
              <a:t>The </a:t>
            </a:r>
            <a:r>
              <a:rPr lang="en-US" altLang="en-US" sz="2800" dirty="0" smtClean="0">
                <a:solidFill>
                  <a:srgbClr val="FF0000"/>
                </a:solidFill>
              </a:rPr>
              <a:t>November Revolution </a:t>
            </a:r>
            <a:r>
              <a:rPr lang="en-US" altLang="en-US" sz="2800" dirty="0" smtClean="0"/>
              <a:t>(November 6) – </a:t>
            </a:r>
            <a:r>
              <a:rPr lang="en-US" altLang="en-US" sz="2800" dirty="0" smtClean="0">
                <a:solidFill>
                  <a:srgbClr val="FF0000"/>
                </a:solidFill>
              </a:rPr>
              <a:t>is led by the Bolsheviks and Vladimir Lenin</a:t>
            </a:r>
          </a:p>
          <a:p>
            <a:pPr eaLnBrk="1" hangingPunct="1"/>
            <a:r>
              <a:rPr lang="en-US" altLang="en-US" sz="2800" dirty="0" smtClean="0"/>
              <a:t>The Bolsheviks were dedicated to a violent revolution</a:t>
            </a:r>
          </a:p>
        </p:txBody>
      </p:sp>
      <p:pic>
        <p:nvPicPr>
          <p:cNvPr id="14339" name="Picture 7" descr="Lenin_tr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434340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507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Soviet Political Ideology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More radical and revolutionary than the Provisional Government</a:t>
            </a:r>
          </a:p>
          <a:p>
            <a:pPr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Most influenced by Marxist socialism</a:t>
            </a:r>
          </a:p>
          <a:p>
            <a:pPr eaLnBrk="1" hangingPunct="1"/>
            <a:r>
              <a:rPr lang="en-US" altLang="en-US" sz="2400" dirty="0" smtClean="0"/>
              <a:t>Emulated western socialism</a:t>
            </a:r>
          </a:p>
          <a:p>
            <a:pPr eaLnBrk="1" hangingPunct="1"/>
            <a:r>
              <a:rPr lang="en-US" altLang="en-US" sz="2400" dirty="0" smtClean="0"/>
              <a:t>Two Factions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	-- </a:t>
            </a:r>
            <a:r>
              <a:rPr lang="ja-JP" altLang="en-US" sz="2400" dirty="0" smtClean="0">
                <a:latin typeface="Arial" pitchFamily="34" charset="0"/>
              </a:rPr>
              <a:t>“</a:t>
            </a:r>
            <a:r>
              <a:rPr lang="en-US" altLang="ja-JP" sz="2400" dirty="0" smtClean="0"/>
              <a:t>Mensheviks</a:t>
            </a:r>
            <a:r>
              <a:rPr lang="ja-JP" altLang="en-US" sz="2400" dirty="0" smtClean="0">
                <a:latin typeface="Arial" pitchFamily="34" charset="0"/>
              </a:rPr>
              <a:t>”</a:t>
            </a:r>
            <a:endParaRPr lang="en-US" altLang="ja-JP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	-- </a:t>
            </a:r>
            <a:r>
              <a:rPr lang="ja-JP" altLang="en-US" sz="2400" dirty="0" smtClean="0">
                <a:latin typeface="Arial" pitchFamily="34" charset="0"/>
              </a:rPr>
              <a:t>“</a:t>
            </a:r>
            <a:r>
              <a:rPr lang="en-US" altLang="ja-JP" sz="2400" dirty="0" smtClean="0"/>
              <a:t>Bolsheviks</a:t>
            </a:r>
            <a:r>
              <a:rPr lang="ja-JP" altLang="en-US" sz="2400" dirty="0" smtClean="0">
                <a:latin typeface="Arial" pitchFamily="34" charset="0"/>
              </a:rPr>
              <a:t>”</a:t>
            </a:r>
            <a:endParaRPr lang="en-US" altLang="en-US" sz="2400" dirty="0" smtClean="0"/>
          </a:p>
        </p:txBody>
      </p:sp>
      <p:pic>
        <p:nvPicPr>
          <p:cNvPr id="16387" name="Picture 7" descr="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40830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117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Triumph of the Communist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Leon Trotsky – organized the well disciplined Communist Army</a:t>
            </a:r>
          </a:p>
          <a:p>
            <a:r>
              <a:rPr lang="en-US" dirty="0" smtClean="0"/>
              <a:t>Russian Civil war ensued – Reds v. Whites</a:t>
            </a:r>
          </a:p>
          <a:p>
            <a:r>
              <a:rPr lang="en-US" dirty="0" smtClean="0"/>
              <a:t>The Reds (Communist) ultimately win and take control of the government.</a:t>
            </a:r>
          </a:p>
          <a:p>
            <a:endParaRPr lang="en-US" dirty="0"/>
          </a:p>
        </p:txBody>
      </p:sp>
      <p:pic>
        <p:nvPicPr>
          <p:cNvPr id="21506" name="Picture 2" descr="https://upload.wikimedia.org/wikipedia/commons/4/41/Lev_Trots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67" y="4068762"/>
            <a:ext cx="1776833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9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342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Wingdings</vt:lpstr>
      <vt:lpstr>Office Theme</vt:lpstr>
      <vt:lpstr>The Russian Revolution</vt:lpstr>
      <vt:lpstr>Pre-Revolutionary Russia</vt:lpstr>
      <vt:lpstr>Alexandra</vt:lpstr>
      <vt:lpstr>World War I: “The Last Straw”</vt:lpstr>
      <vt:lpstr>The March Revolution</vt:lpstr>
      <vt:lpstr>The Collapse of the Imperial Government</vt:lpstr>
      <vt:lpstr>The Two Revolutions of 1917</vt:lpstr>
      <vt:lpstr>Soviet Political Ideology</vt:lpstr>
      <vt:lpstr>Triumph of the Communist</vt:lpstr>
      <vt:lpstr>Lenin Steps into This Vacuum</vt:lpstr>
    </vt:vector>
  </TitlesOfParts>
  <Company>PCSS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Russian Revolution</dc:title>
  <dc:creator>Michael Parker</dc:creator>
  <cp:lastModifiedBy>Jennifer Glazier</cp:lastModifiedBy>
  <cp:revision>5</cp:revision>
  <dcterms:created xsi:type="dcterms:W3CDTF">2016-04-22T16:51:22Z</dcterms:created>
  <dcterms:modified xsi:type="dcterms:W3CDTF">2018-05-10T19:26:29Z</dcterms:modified>
</cp:coreProperties>
</file>