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notesMasterIdLst>
    <p:notesMasterId r:id="rId32"/>
  </p:notesMasterIdLst>
  <p:sldIdLst>
    <p:sldId id="258" r:id="rId2"/>
    <p:sldId id="303" r:id="rId3"/>
    <p:sldId id="304" r:id="rId4"/>
    <p:sldId id="259" r:id="rId5"/>
    <p:sldId id="311" r:id="rId6"/>
    <p:sldId id="309" r:id="rId7"/>
    <p:sldId id="260" r:id="rId8"/>
    <p:sldId id="313" r:id="rId9"/>
    <p:sldId id="314" r:id="rId10"/>
    <p:sldId id="346" r:id="rId11"/>
    <p:sldId id="261" r:id="rId12"/>
    <p:sldId id="262" r:id="rId13"/>
    <p:sldId id="319" r:id="rId14"/>
    <p:sldId id="398" r:id="rId15"/>
    <p:sldId id="329" r:id="rId16"/>
    <p:sldId id="263" r:id="rId17"/>
    <p:sldId id="264" r:id="rId18"/>
    <p:sldId id="265" r:id="rId19"/>
    <p:sldId id="344" r:id="rId20"/>
    <p:sldId id="266" r:id="rId21"/>
    <p:sldId id="345" r:id="rId22"/>
    <p:sldId id="268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6" autoAdjust="0"/>
    <p:restoredTop sz="94660"/>
  </p:normalViewPr>
  <p:slideViewPr>
    <p:cSldViewPr>
      <p:cViewPr varScale="1">
        <p:scale>
          <a:sx n="70" d="100"/>
          <a:sy n="70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F8C61AB-CEED-4ACD-B55E-CF9CBD28B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4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71E6DDF-B49B-4154-9FB1-C20DFB6E28A0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5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036E6D7-6C98-44F5-81E0-0B8EEEB71A40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632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585C4D-8EE4-4247-8766-C1F65EDF482C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2234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F93FEB-5420-421C-A03E-783D66ADB68C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272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68A695-7267-435D-9D02-1F88AAEC6A24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1067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8AC8A5-9CCB-41A2-BD9A-A3D0C5AC6445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6269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BEE470-A03C-4145-A349-093F0AF53A08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4244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EA7115-C48B-467C-AEC2-F0B9C4204A87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4124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5BC06D5-CC55-42AF-AA80-0EEE2D8EDE49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8243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6C321B-1D32-4DCF-B0DA-C5E8FDEC4FB2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4476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41FC85-C009-48DE-8D3F-66291C0DD4D2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028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6B61270-3A2A-40CA-95CF-EB0F373649EF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418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2589CF-C7B3-4D90-B13B-3045069D9579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5542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376734-A50E-4ECF-BD36-24534E1B8316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448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C2764E5-1059-4207-8262-0CD54A4F69BA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6604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8EB2AD-B2C7-4491-A80F-00A05DC897F2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6957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B51F65-9E8F-47B0-B2EB-0558B7FA10A6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3669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6DB0BB-9BCE-4A36-BFF2-BDF21DA0EA61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9776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BD5B95-D1BE-474F-808F-1C9CA0D25BBD}" type="slidenum">
              <a:rPr lang="en-US" altLang="en-US" smtClean="0">
                <a:latin typeface="Arial" charset="0"/>
              </a:rPr>
              <a:pPr/>
              <a:t>27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2362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1B57A8-4321-4212-B7B9-10CC2BBA7128}" type="slidenum">
              <a:rPr lang="en-US" altLang="en-US" smtClean="0">
                <a:latin typeface="Arial" charset="0"/>
              </a:rPr>
              <a:pPr/>
              <a:t>28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3705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AE6F31-B627-4E20-900B-587AB37F4A6D}" type="slidenum">
              <a:rPr lang="en-US" altLang="en-US" smtClean="0">
                <a:latin typeface="Arial" charset="0"/>
              </a:rPr>
              <a:pPr/>
              <a:t>29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3165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2C2E5B-97DE-4812-B096-6FBE1E435617}" type="slidenum">
              <a:rPr lang="en-US" altLang="en-US" smtClean="0">
                <a:latin typeface="Arial" charset="0"/>
              </a:rPr>
              <a:pPr/>
              <a:t>30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588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F93307-7649-44F7-A11A-861561DA7D16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411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C399C9-B336-4326-B781-4F8CAD6DE93E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354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CAE90E-99DC-4F9E-84AA-E427B5767F17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373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78B2E0-D240-4160-81BD-E5BEB7FB80D7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690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42CF9C-74B1-4F42-ADB9-516B9A5B5F66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593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A88377-3943-4CD9-9DC3-15686CB3004F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838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37402C-5C20-418B-8C9D-FC5243E9F368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130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AF4E-E040-4B0E-B454-D34BF610E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3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54F3-A89A-466D-A417-460518549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D8F9-45F3-40F1-AC99-4758669C6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BE13-CFFC-48D3-94F2-204C7D7D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AA41-D47E-4EFC-A4C8-73DD2B106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3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CD3A-13A6-44B8-A5A5-B63679646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B8C3-C94F-44B5-BF26-A351E897B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FE37-77FA-4C7D-9DE2-986B41A55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420C-2F71-409F-B033-1AD691C92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2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D87ED-C0A4-46B7-A30A-22FF332C0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0A56-72AD-4724-B263-FB2EA99CE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4E3F-6051-4280-BE16-BB3A8F14D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CD21-3574-4CB7-A78E-B4372A4B0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B6F2C4-160A-44D8-8C6A-E573A272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Mina_morska_typu_M_1908-39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en.wikipedia.org/wiki/Image:WW1_mine_dump_at_Inverness.jpg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/imgres?imgurl=http://www.bibl.u-szeged.hu/bibl/mil/ww1/technika/uboot/lusitania.jpg&amp;imgrefurl=http://www.bibl.u-szeged.hu/bibl/mil/ww1/technika/uboot/&amp;h=392&amp;w=546&amp;sz=41&amp;tbnid=OeBLPjgOGZIJ:&amp;tbnh=93&amp;tbnw=130&amp;hl=en&amp;start=1&amp;prev=/images?q%3DLusitania)%26svnum%3D10%26hl%3Den%26lr%3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tlas.com/big/big1900.htm#%20he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tlas.com/big/big1900.htm#%20her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Causes of World War I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Imperialism</a:t>
            </a:r>
            <a:r>
              <a:rPr lang="en-US" altLang="en-US" sz="2400" b="1" smtClean="0"/>
              <a:t> -</a:t>
            </a:r>
            <a:r>
              <a:rPr lang="en-US" altLang="en-US" sz="2400" smtClean="0"/>
              <a:t> France and England had many colonies</a:t>
            </a:r>
            <a:r>
              <a:rPr lang="en-US" altLang="en-US" sz="2400" b="1" smtClean="0"/>
              <a:t> </a:t>
            </a:r>
            <a:endParaRPr lang="en-US" altLang="en-US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Germany industrialized, in the late 1800s &amp; wanted began competing with France, Britain for colonies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Nationalism</a:t>
            </a:r>
            <a:r>
              <a:rPr lang="en-US" altLang="en-US" sz="2400" smtClean="0">
                <a:solidFill>
                  <a:srgbClr val="FF0000"/>
                </a:solidFill>
              </a:rPr>
              <a:t> - devotion to interests &amp; culture of one’s nation (pride)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Nationalism led to competition, antagonism between nations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Many feared Germany’s growing power in Europe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Various ethnic groups resented domination &amp; wanted independence (Slavs in Serbia)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Russia saw itself as protector of all Slavic peoples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lli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b="1" smtClean="0"/>
              <a:t>The Fighting Starts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Germany’s </a:t>
            </a:r>
            <a:r>
              <a:rPr lang="en-US" altLang="en-US" sz="2800" b="1" smtClean="0">
                <a:solidFill>
                  <a:srgbClr val="FF0000"/>
                </a:solidFill>
              </a:rPr>
              <a:t>Schlieffen Plan</a:t>
            </a:r>
            <a:r>
              <a:rPr lang="en-US" altLang="en-US" sz="2800" smtClean="0">
                <a:solidFill>
                  <a:srgbClr val="FF0000"/>
                </a:solidFill>
              </a:rPr>
              <a:t>: hold Russia, defeat France quickly &amp; then Russia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German troops swept through Belgium &amp; cause major refugee crisis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Schlieffen Plan failed at the Battle of the Marne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16388" name="Picture 6" descr="map_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8100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5" descr="map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10100"/>
            <a:ext cx="3886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Fighting the War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00200"/>
            <a:ext cx="4189413" cy="4498975"/>
          </a:xfrm>
        </p:spPr>
        <p:txBody>
          <a:bodyPr/>
          <a:lstStyle/>
          <a:p>
            <a:r>
              <a:rPr lang="en-US" altLang="en-US" smtClean="0"/>
              <a:t>Most of the fighting against Germany occurred on the western front in  France and Belgium</a:t>
            </a:r>
          </a:p>
          <a:p>
            <a:r>
              <a:rPr lang="en-US" altLang="en-US" smtClean="0"/>
              <a:t>By spring 1915, 2 parallel systems of</a:t>
            </a:r>
            <a:r>
              <a:rPr lang="en-US" altLang="en-US" b="1" smtClean="0"/>
              <a:t> </a:t>
            </a:r>
            <a:r>
              <a:rPr lang="en-US" altLang="en-US" smtClean="0"/>
              <a:t>trenches</a:t>
            </a:r>
            <a:r>
              <a:rPr lang="en-US" altLang="en-US" b="1" smtClean="0"/>
              <a:t> </a:t>
            </a:r>
            <a:r>
              <a:rPr lang="en-US" altLang="en-US" smtClean="0"/>
              <a:t>crossed France</a:t>
            </a:r>
          </a:p>
          <a:p>
            <a:pPr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52963" y="1600200"/>
            <a:ext cx="4189412" cy="449897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7413" name="Picture 8" descr="Western Fron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28800"/>
            <a:ext cx="4610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7546975" cy="1143000"/>
          </a:xfrm>
        </p:spPr>
        <p:txBody>
          <a:bodyPr/>
          <a:lstStyle/>
          <a:p>
            <a:r>
              <a:rPr lang="en-US" altLang="en-US" b="1" smtClean="0"/>
              <a:t>Fighting the War</a:t>
            </a:r>
          </a:p>
        </p:txBody>
      </p:sp>
      <p:sp>
        <p:nvSpPr>
          <p:cNvPr id="18435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794375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Men lived in trenches amidst filth, pests, polluted water, poison gas, dead bodies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Constant bombardment, battle fatigue produce “shell shock”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Physical problems include dysentery, trench foot, &amp; trench mouth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Many died of diseases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Area between the trenches known as “no mans land"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Armies fought to gain only yards of ground in bloody trench warfare</a:t>
            </a:r>
          </a:p>
        </p:txBody>
      </p:sp>
      <p:pic>
        <p:nvPicPr>
          <p:cNvPr id="18436" name="Picture 8" descr="ENCFW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38" y="0"/>
            <a:ext cx="2239962" cy="2971800"/>
          </a:xfrm>
          <a:noFill/>
        </p:spPr>
      </p:pic>
      <p:pic>
        <p:nvPicPr>
          <p:cNvPr id="18437" name="Picture 10" descr="trenchesww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1388" y="3925888"/>
            <a:ext cx="1447800" cy="2173287"/>
          </a:xfrm>
          <a:noFill/>
          <a:ln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Battle of Verdun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Lasted from Feb. – Dec. 1915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Bloodiest battle of the War </a:t>
            </a:r>
          </a:p>
          <a:p>
            <a:r>
              <a:rPr lang="en-US" altLang="en-US" smtClean="0"/>
              <a:t>Over 700,000 people were killed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Changes the way wars are fought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Fighting the War</a:t>
            </a:r>
          </a:p>
        </p:txBody>
      </p:sp>
      <p:sp>
        <p:nvSpPr>
          <p:cNvPr id="22531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9413" cy="4498975"/>
          </a:xfrm>
        </p:spPr>
        <p:txBody>
          <a:bodyPr/>
          <a:lstStyle/>
          <a:p>
            <a:r>
              <a:rPr lang="en-US" altLang="en-US" sz="2400" smtClean="0"/>
              <a:t>War became a stalemate - neither side was able to win a decisive victory</a:t>
            </a:r>
          </a:p>
          <a:p>
            <a:r>
              <a:rPr lang="en-US" altLang="en-US" sz="2400" smtClean="0"/>
              <a:t>Technology caused massive casualties in the war</a:t>
            </a:r>
          </a:p>
          <a:p>
            <a:pPr>
              <a:buFont typeface="Arial" charset="0"/>
              <a:buNone/>
            </a:pPr>
            <a:r>
              <a:rPr lang="en-US" altLang="en-US" sz="2400" smtClean="0"/>
              <a:t>	- Machine guns</a:t>
            </a:r>
          </a:p>
          <a:p>
            <a:pPr>
              <a:buFont typeface="Arial" charset="0"/>
              <a:buNone/>
            </a:pPr>
            <a:r>
              <a:rPr lang="en-US" altLang="en-US" sz="2400" smtClean="0"/>
              <a:t>	- Tanks</a:t>
            </a:r>
          </a:p>
          <a:p>
            <a:pPr>
              <a:buFont typeface="Arial" charset="0"/>
              <a:buNone/>
            </a:pPr>
            <a:r>
              <a:rPr lang="en-US" altLang="en-US" sz="2400" smtClean="0"/>
              <a:t>	- Mustard gas</a:t>
            </a:r>
          </a:p>
          <a:p>
            <a:pPr>
              <a:buFont typeface="Arial" charset="0"/>
              <a:buNone/>
            </a:pPr>
            <a:r>
              <a:rPr lang="en-US" altLang="en-US" sz="2400" smtClean="0"/>
              <a:t>	- Airplanes used for the 1</a:t>
            </a:r>
            <a:r>
              <a:rPr lang="en-US" altLang="en-US" sz="2400" baseline="30000" smtClean="0"/>
              <a:t>st</a:t>
            </a:r>
            <a:r>
              <a:rPr lang="en-US" altLang="en-US" sz="2400" smtClean="0"/>
              <a:t> time in war</a:t>
            </a:r>
          </a:p>
          <a:p>
            <a:endParaRPr lang="en-US" altLang="en-US" sz="2400" smtClean="0"/>
          </a:p>
          <a:p>
            <a:endParaRPr lang="en-US" altLang="en-US" sz="2400" smtClean="0"/>
          </a:p>
        </p:txBody>
      </p:sp>
      <p:pic>
        <p:nvPicPr>
          <p:cNvPr id="22532" name="Picture 6" descr="tanks WW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67000"/>
            <a:ext cx="4194175" cy="2365375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Home Front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00200"/>
            <a:ext cx="5108575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 World War I was a total war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Required civilians to be as committed to victory as soldiers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Factories made weapons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Farmers grew food for soldiers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>
                <a:solidFill>
                  <a:srgbClr val="FFC000"/>
                </a:solidFill>
              </a:rPr>
              <a:t>	- </a:t>
            </a:r>
            <a:r>
              <a:rPr lang="en-US" altLang="en-US" sz="2400" smtClean="0">
                <a:solidFill>
                  <a:srgbClr val="FF0000"/>
                </a:solidFill>
              </a:rPr>
              <a:t>Governments used</a:t>
            </a:r>
            <a:r>
              <a:rPr lang="en-US" altLang="en-US" sz="2400" b="1" smtClean="0">
                <a:solidFill>
                  <a:srgbClr val="FF0000"/>
                </a:solidFill>
              </a:rPr>
              <a:t> propaganda</a:t>
            </a:r>
            <a:r>
              <a:rPr lang="en-US" altLang="en-US" sz="2400" smtClean="0">
                <a:solidFill>
                  <a:srgbClr val="FF0000"/>
                </a:solidFill>
              </a:rPr>
              <a:t> to motivate citizens to work harder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People patriotic at 1</a:t>
            </a:r>
            <a:r>
              <a:rPr lang="en-US" altLang="en-US" sz="2400" baseline="30000" smtClean="0"/>
              <a:t>st</a:t>
            </a:r>
            <a:r>
              <a:rPr lang="en-US" altLang="en-US" sz="2400" smtClean="0"/>
              <a:t>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Many people lost heart after the war dragged on</a:t>
            </a: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6781800" y="1600200"/>
            <a:ext cx="2060575" cy="449897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3557" name="Picture 8" descr="kitchener_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0"/>
            <a:ext cx="1758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poster-war-bon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743200"/>
            <a:ext cx="2735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Russian Revolution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Russian czar was a poor military leader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Russia lacked the food and weapons to fight Germany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People began wanting out of the war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Vladimir Lenin</a:t>
            </a:r>
            <a:r>
              <a:rPr lang="en-US" altLang="en-US" sz="2400" smtClean="0">
                <a:solidFill>
                  <a:srgbClr val="FF0000"/>
                </a:solidFill>
              </a:rPr>
              <a:t> seized power in Russia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	- </a:t>
            </a:r>
            <a:r>
              <a:rPr lang="en-US" altLang="en-US" sz="2400" b="1" smtClean="0">
                <a:solidFill>
                  <a:srgbClr val="FF0000"/>
                </a:solidFill>
              </a:rPr>
              <a:t>Communism</a:t>
            </a:r>
            <a:r>
              <a:rPr lang="en-US" altLang="en-US" sz="2400" smtClean="0">
                <a:solidFill>
                  <a:srgbClr val="FF0000"/>
                </a:solidFill>
              </a:rPr>
              <a:t> - where the government has complete control over the economy and people's lives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Lennon got Russia out of the war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March 1918 </a:t>
            </a:r>
            <a:r>
              <a:rPr lang="en-US" altLang="en-US" sz="2400" b="1" smtClean="0"/>
              <a:t>- </a:t>
            </a:r>
            <a:r>
              <a:rPr lang="en-US" altLang="en-US" sz="2400" smtClean="0"/>
              <a:t>Treaty of Brest-Litovsk gave Germany a large area of the former Russian Empire</a:t>
            </a:r>
          </a:p>
        </p:txBody>
      </p:sp>
      <p:pic>
        <p:nvPicPr>
          <p:cNvPr id="24580" name="Picture 6" descr="prs_lenin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nicholasi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r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05375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America Stays Neutral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Most Americans wanted to stay out of the war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800" smtClean="0"/>
              <a:t>	 - Socialists, pacifists, &amp; many ordinary people were against U.S. in war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Naturalized citizens concerned about effect on country of birth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800" smtClean="0"/>
              <a:t>	- Germans &amp; Irish 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Many people felt ties to British ancestry, language, democracy, &amp; legal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228600"/>
            <a:ext cx="7010400" cy="1143000"/>
          </a:xfrm>
        </p:spPr>
        <p:txBody>
          <a:bodyPr/>
          <a:lstStyle/>
          <a:p>
            <a:r>
              <a:rPr lang="en-US" altLang="en-US" sz="4000" b="1" smtClean="0"/>
              <a:t>The War Hits the U.S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U.S. sold goods to both sides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legal as long as ships weren't carrying war supplies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European countries started trying to stop all U.S. ships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Trying to cut off supplies to enemy U.S. protested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The British blockaded &amp; mined North Sea, stop war supplies reaching Germany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also stop food, fertilizer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U. S. merchant ships seldom reached Germany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Germany had difficulty importing food &amp; fertilizer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- 1917, famine caused 750,000 Germans to starve to death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26628" name="Picture 10" descr="Polish wz. 08/39 contact mine in the open-air museum of naval equipment in Hel">
            <a:hlinkClick r:id="rId3" tooltip="Polish wz. 08/39 contact mine in the open-air museum of naval equipment in He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 descr="Floating mine dump at Inverness in World War I, destined for the Northern Barrage.">
            <a:hlinkClick r:id="rId5" tooltip="Floating mine dump at Inverness in World War I, destined for the Northern Barrage.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Causes of World War I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Militarism - </a:t>
            </a:r>
            <a:r>
              <a:rPr lang="en-US" altLang="en-US" smtClean="0">
                <a:solidFill>
                  <a:srgbClr val="FF0000"/>
                </a:solidFill>
              </a:rPr>
              <a:t>The belief that a nation should have a large and powerful military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	- Cost of building &amp; defending empires led to more military spending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	- By 1890, Germany had strongest army on European continent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	- Competed with Britain for sea power</a:t>
            </a:r>
          </a:p>
          <a:p>
            <a:pPr>
              <a:buFont typeface="Arial" charset="0"/>
              <a:buNone/>
            </a:pPr>
            <a:r>
              <a:rPr lang="en-US" altLang="en-US" smtClean="0"/>
              <a:t>	- Led other powers to join naval arms 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7394575" cy="1143000"/>
          </a:xfrm>
        </p:spPr>
        <p:txBody>
          <a:bodyPr/>
          <a:lstStyle/>
          <a:p>
            <a:r>
              <a:rPr lang="en-US" altLang="en-US" b="1" smtClean="0"/>
              <a:t>The War Hits the U.S.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9413" cy="449897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Germany began using new invention to stop ships (U-boat)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	- set up U-boat counter-blockade of Britain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May 17, 1915 – German u-boat sank passenger ship (Lusitania)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	- 128 Americans among the dead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	- U.S. public opinion turned against Germany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	- </a:t>
            </a:r>
            <a:r>
              <a:rPr lang="en-US" sz="2400" dirty="0" smtClean="0"/>
              <a:t>U.S. outraged that Germany sank an unarmed passenger ship</a:t>
            </a:r>
          </a:p>
        </p:txBody>
      </p:sp>
      <p:pic>
        <p:nvPicPr>
          <p:cNvPr id="27652" name="Picture 13" descr="page%2027-l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3138" y="609600"/>
            <a:ext cx="1820862" cy="2895600"/>
          </a:xfrm>
          <a:solidFill>
            <a:schemeClr val="tx1"/>
          </a:solidFill>
          <a:ln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pic>
      <p:pic>
        <p:nvPicPr>
          <p:cNvPr id="27653" name="Picture 8" descr="lusitania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6163" y="4570413"/>
            <a:ext cx="1238250" cy="885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War Hits the U.S.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8842375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Germany promised not to sink any more passenger ships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800" smtClean="0"/>
              <a:t>	- Less than 1 year later Germany torpedoed a French Steamer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800" smtClean="0"/>
              <a:t>	- President Wilson convinced congress to build more ships and increase the size of the army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800" smtClean="0"/>
              <a:t>	- Germany promised not to sink anymore passenger or merchant ships (2nd time)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President Wilson protests again &amp; Germany asked U.S. to get Britain to end food blockade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800" smtClean="0"/>
              <a:t>	- otherwise would renew unrestricted submarine war</a:t>
            </a: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America enters the war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Wilson tried to mediate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	- Called for “a peace between equals”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	- “ a peace without victory” where neither side would impose harsh terms on the other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Kaiser announced U-boats would sink all ships in British waters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Zimmerman telegram</a:t>
            </a:r>
            <a:endParaRPr lang="en-US" sz="2800" dirty="0" smtClean="0">
              <a:solidFill>
                <a:srgbClr val="FF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	- Told Mexico that Germany would help it get back all the land it lost in the Mexican war if it helped them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	- Outraged Americans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Germany sank two more American Ships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April 16, 1917 - U.S.A. entered World War I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American Troops Go on the Offensive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270375" cy="5105400"/>
          </a:xfrm>
        </p:spPr>
        <p:txBody>
          <a:bodyPr/>
          <a:lstStyle/>
          <a:p>
            <a:r>
              <a:rPr lang="en-US" altLang="en-US" sz="2400" dirty="0" smtClean="0"/>
              <a:t>1917 - Russia pulled out of war </a:t>
            </a:r>
          </a:p>
          <a:p>
            <a:r>
              <a:rPr lang="en-US" altLang="en-US" sz="2400" dirty="0" smtClean="0"/>
              <a:t>Germans shifted armies to western front</a:t>
            </a:r>
          </a:p>
          <a:p>
            <a:pPr>
              <a:buFont typeface="Arial" charset="0"/>
              <a:buNone/>
            </a:pPr>
            <a:r>
              <a:rPr lang="en-US" altLang="en-US" sz="2400" dirty="0" smtClean="0"/>
              <a:t>	- Came within 50 miles of Paris</a:t>
            </a:r>
          </a:p>
          <a:p>
            <a:r>
              <a:rPr lang="en-US" altLang="en-US" sz="2400" dirty="0" smtClean="0"/>
              <a:t>Americans helped stop German advance &amp;  turn tide against Central Powers</a:t>
            </a:r>
          </a:p>
          <a:p>
            <a:endParaRPr lang="en-US" altLang="en-US" sz="2800" dirty="0" smtClean="0"/>
          </a:p>
        </p:txBody>
      </p:sp>
      <p:pic>
        <p:nvPicPr>
          <p:cNvPr id="32772" name="Picture 5" descr="Map of Europe 1914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28800"/>
            <a:ext cx="4038600" cy="3814763"/>
          </a:xfrm>
          <a:noFill/>
        </p:spPr>
      </p:pic>
    </p:spTree>
    <p:extLst>
      <p:ext uri="{BB962C8B-B14F-4D97-AF65-F5344CB8AC3E}">
        <p14:creationId xmlns:p14="http://schemas.microsoft.com/office/powerpoint/2010/main" val="41007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Collapse of Germany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600200"/>
            <a:ext cx="4651375" cy="44989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November 3, 1918, Austria-Hungary surrendered to Allies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German sailors, &amp; soldiers rebelled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Socialists established German republic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	- Kaiser abdicated the throne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Germans  were exhausted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November 11, 1918 </a:t>
            </a:r>
            <a:r>
              <a:rPr lang="en-US" sz="2400" b="1" dirty="0" smtClean="0">
                <a:solidFill>
                  <a:srgbClr val="FF0000"/>
                </a:solidFill>
              </a:rPr>
              <a:t>armistice</a:t>
            </a:r>
            <a:r>
              <a:rPr lang="en-US" sz="2400" dirty="0" smtClean="0">
                <a:solidFill>
                  <a:srgbClr val="FF0000"/>
                </a:solidFill>
              </a:rPr>
              <a:t>, or truce, signed 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/>
              <a:t>- Known as "Veterans Day"</a:t>
            </a:r>
          </a:p>
        </p:txBody>
      </p:sp>
      <p:pic>
        <p:nvPicPr>
          <p:cNvPr id="33796" name="Picture 7" descr="713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988" y="2493963"/>
            <a:ext cx="4038600" cy="2711450"/>
          </a:xfrm>
          <a:noFill/>
        </p:spPr>
      </p:pic>
      <p:pic>
        <p:nvPicPr>
          <p:cNvPr id="33797" name="Picture 6" descr="wilhel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219200"/>
            <a:ext cx="19669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3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6289675" cy="1143000"/>
          </a:xfrm>
        </p:spPr>
        <p:txBody>
          <a:bodyPr/>
          <a:lstStyle/>
          <a:p>
            <a:r>
              <a:rPr lang="en-US" altLang="en-US" b="1" smtClean="0"/>
              <a:t>The Final Toll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World War I bloodiest war in history to date</a:t>
            </a:r>
          </a:p>
          <a:p>
            <a:r>
              <a:rPr lang="en-US" altLang="en-US" smtClean="0"/>
              <a:t>Over half of 22 million dead were civilians</a:t>
            </a:r>
          </a:p>
          <a:p>
            <a:r>
              <a:rPr lang="en-US" altLang="en-US" smtClean="0"/>
              <a:t>20 million more were wounded </a:t>
            </a:r>
          </a:p>
          <a:p>
            <a:r>
              <a:rPr lang="en-US" altLang="en-US" smtClean="0"/>
              <a:t>10 million people became refugees</a:t>
            </a:r>
          </a:p>
          <a:p>
            <a:endParaRPr lang="en-US" altLang="en-US" smtClean="0"/>
          </a:p>
        </p:txBody>
      </p:sp>
      <p:sp>
        <p:nvSpPr>
          <p:cNvPr id="34820" name="Rectangle 4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21" name="Picture 6" descr="woun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65100"/>
            <a:ext cx="20574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Surgical center with wounded soldi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2300"/>
            <a:ext cx="3276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25-refugees-in-antwerp-dwo0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22750"/>
            <a:ext cx="38862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Planning For Peace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President Wilson issued a plan for peace </a:t>
            </a:r>
            <a:r>
              <a:rPr lang="en-US" altLang="en-US" sz="2400" b="1" smtClean="0">
                <a:solidFill>
                  <a:srgbClr val="FF0000"/>
                </a:solidFill>
              </a:rPr>
              <a:t>(Fourteen Points)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/>
              <a:t>Fourteen Points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Called for smaller militaries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End of secret treaties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Freedom of the seas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Next 8 points dealt with political boundaries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14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Point Called for the creation of a League of Nations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solidFill>
                  <a:srgbClr val="FF0000"/>
                </a:solidFill>
              </a:rPr>
              <a:t>- </a:t>
            </a:r>
            <a:r>
              <a:rPr lang="en-US" altLang="en-US" sz="2400" b="1" smtClean="0">
                <a:solidFill>
                  <a:srgbClr val="FF0000"/>
                </a:solidFill>
              </a:rPr>
              <a:t>League of Nations</a:t>
            </a:r>
            <a:r>
              <a:rPr lang="en-US" altLang="en-US" sz="2400" smtClean="0">
                <a:solidFill>
                  <a:srgbClr val="FF0000"/>
                </a:solidFill>
              </a:rPr>
              <a:t> - an international organization that would settle disputes and keep peace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Wilson felt that the 14th was the most important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4255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Planning For Peace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854075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President Wilson went to peace conference in Europe after war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- 1</a:t>
            </a:r>
            <a:r>
              <a:rPr lang="en-US" altLang="en-US" sz="2400" baseline="30000" smtClean="0"/>
              <a:t>st</a:t>
            </a:r>
            <a:r>
              <a:rPr lang="en-US" altLang="en-US" sz="2400" smtClean="0"/>
              <a:t> time a president had left the country while in office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France and England demanded that Germany pay </a:t>
            </a:r>
            <a:r>
              <a:rPr lang="en-US" altLang="en-US" sz="2400" b="1" smtClean="0">
                <a:solidFill>
                  <a:srgbClr val="FF0000"/>
                </a:solidFill>
              </a:rPr>
              <a:t>reparations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altLang="en-US" sz="2000" smtClean="0">
                <a:solidFill>
                  <a:srgbClr val="FF0000"/>
                </a:solidFill>
              </a:rPr>
              <a:t>	- Money that a defeated nation pays to make up for a war’s destruction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/>
              <a:t>	- France also wanted to prevent further German invasions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Italian Vittorio Orlando wanted Austrian-held territory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Conference excluded Central Powers, Russia, &amp; small Allied nations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14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Treaty of Versailles</a:t>
            </a:r>
            <a:r>
              <a:rPr lang="en-US" altLang="en-US" smtClean="0"/>
              <a:t> 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524000"/>
            <a:ext cx="4189413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Treaty of Versailles</a:t>
            </a:r>
            <a:r>
              <a:rPr lang="en-US" altLang="en-US" sz="2400" smtClean="0">
                <a:solidFill>
                  <a:srgbClr val="FF0000"/>
                </a:solidFill>
              </a:rPr>
              <a:t> - formally ended the war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Changed the map of Europe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Ottoman Empire and Austria- Hungary Empire were gone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New countries formed   (Yugoslavia and Czechoslovakia)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Placed various conditions on Germany: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Couldn’t have an army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Alsace-Lorraine returned to France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000" smtClean="0"/>
              <a:t> </a:t>
            </a:r>
          </a:p>
        </p:txBody>
      </p:sp>
      <p:pic>
        <p:nvPicPr>
          <p:cNvPr id="37892" name="Picture 11" descr="VERSA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6064" r="10277" b="6361"/>
          <a:stretch>
            <a:fillRect/>
          </a:stretch>
        </p:blipFill>
        <p:spPr>
          <a:xfrm>
            <a:off x="4572000" y="2057400"/>
            <a:ext cx="4362450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27028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Map of Europe 1914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413"/>
            <a:ext cx="45720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Map of Europe 19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b="1" smtClean="0"/>
              <a:t>Causes of World War I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52400" y="1600200"/>
            <a:ext cx="4191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Alliance System </a:t>
            </a:r>
            <a:r>
              <a:rPr lang="en-US" altLang="en-US" sz="2400" smtClean="0">
                <a:solidFill>
                  <a:srgbClr val="FF0000"/>
                </a:solidFill>
              </a:rPr>
              <a:t>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	- Promised to fight if the alliance was attacked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	-  Small conflict could turn into a large war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- </a:t>
            </a:r>
            <a:r>
              <a:rPr lang="en-US" altLang="en-US" sz="2400" b="1" smtClean="0">
                <a:solidFill>
                  <a:srgbClr val="FF0000"/>
                </a:solidFill>
              </a:rPr>
              <a:t>Triple Entente</a:t>
            </a:r>
            <a:r>
              <a:rPr lang="en-US" altLang="en-US" sz="2400" smtClean="0">
                <a:solidFill>
                  <a:srgbClr val="FF0000"/>
                </a:solidFill>
              </a:rPr>
              <a:t> or </a:t>
            </a:r>
            <a:r>
              <a:rPr lang="en-US" altLang="en-US" sz="2400" b="1" smtClean="0">
                <a:solidFill>
                  <a:srgbClr val="FF0000"/>
                </a:solidFill>
              </a:rPr>
              <a:t>Allies</a:t>
            </a:r>
            <a:r>
              <a:rPr lang="en-US" altLang="en-US" sz="2400" smtClean="0">
                <a:solidFill>
                  <a:srgbClr val="FF0000"/>
                </a:solidFill>
              </a:rPr>
              <a:t> - France, Britain, Russia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	- </a:t>
            </a:r>
            <a:r>
              <a:rPr lang="en-US" altLang="en-US" sz="2400" b="1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</a:rPr>
              <a:t>Germany, Austria-Hungary,&amp; Italy were called the </a:t>
            </a:r>
            <a:r>
              <a:rPr lang="en-US" altLang="en-US" sz="2400" b="1" smtClean="0">
                <a:solidFill>
                  <a:srgbClr val="FF0000"/>
                </a:solidFill>
              </a:rPr>
              <a:t>Triple Alliance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</p:txBody>
      </p:sp>
      <p:pic>
        <p:nvPicPr>
          <p:cNvPr id="8196" name="Picture 5" descr="WorldWar1-displa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820988"/>
            <a:ext cx="4724400" cy="4037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Treaty of Versailles</a:t>
            </a:r>
          </a:p>
        </p:txBody>
      </p:sp>
      <p:sp>
        <p:nvSpPr>
          <p:cNvPr id="39939" name="Rectangle 4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Germany was forced to pay reparations,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Germany couldn’t pay $33 billion in reparations that Allies want</a:t>
            </a:r>
            <a:endParaRPr lang="en-US" altLang="en-US" sz="2400" b="1" smtClean="0"/>
          </a:p>
          <a:p>
            <a:pPr>
              <a:lnSpc>
                <a:spcPct val="8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War-guilt clause</a:t>
            </a:r>
            <a:r>
              <a:rPr lang="en-US" altLang="en-US" sz="2400" smtClean="0">
                <a:solidFill>
                  <a:srgbClr val="FF0000"/>
                </a:solidFill>
              </a:rPr>
              <a:t> - Germany had to accept sole responsibility for war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Russia lost more land than Germany although it had fought with Allies for 3 years 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Colonized people’s claims for self-determination ignored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Wilson convinced Europe to form the League of Nations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Wilson had to give up most of his points in return for League of Nations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</p:txBody>
      </p:sp>
      <p:pic>
        <p:nvPicPr>
          <p:cNvPr id="39940" name="Picture 7" descr="le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88000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3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An Assassination Leads to War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9413" cy="4498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Balkan Peninsula was known as “</a:t>
            </a:r>
            <a:r>
              <a:rPr lang="en-US" altLang="en-US" sz="2400" b="1" smtClean="0">
                <a:solidFill>
                  <a:srgbClr val="FF0000"/>
                </a:solidFill>
              </a:rPr>
              <a:t>the powder keg of Europe</a:t>
            </a:r>
            <a:r>
              <a:rPr lang="en-US" altLang="en-US" sz="2400" smtClean="0">
                <a:solidFill>
                  <a:srgbClr val="FF0000"/>
                </a:solidFill>
              </a:rPr>
              <a:t>” because: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	- Ethnic rivalries among Balkan peoples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Leading powers had economic &amp; political interests (Russian port &amp; German railroad)</a:t>
            </a:r>
          </a:p>
        </p:txBody>
      </p:sp>
      <p:pic>
        <p:nvPicPr>
          <p:cNvPr id="9220" name="Picture 8" descr="balkans_19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8038" y="2825750"/>
            <a:ext cx="1714500" cy="2047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Austria-Hungary1867-dis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672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An Assassination Leads to War</a:t>
            </a:r>
          </a:p>
        </p:txBody>
      </p:sp>
      <p:sp>
        <p:nvSpPr>
          <p:cNvPr id="1126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9413" cy="4498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June 28, 1914 - </a:t>
            </a:r>
            <a:r>
              <a:rPr lang="en-US" altLang="en-US" sz="2400" b="1" smtClean="0">
                <a:solidFill>
                  <a:srgbClr val="FF0000"/>
                </a:solidFill>
              </a:rPr>
              <a:t>Francis Ferdinand</a:t>
            </a:r>
            <a:r>
              <a:rPr lang="en-US" altLang="en-US" sz="2400" smtClean="0">
                <a:solidFill>
                  <a:srgbClr val="FF0000"/>
                </a:solidFill>
              </a:rPr>
              <a:t>, Archduke of Austria-Hungary and heir to the throne assassinated in Sarajevo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Austria-Hungary declared war on Serbia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- Expected short war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Within 2 months the world was at war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2400" smtClean="0"/>
              <a:t>	 - Alliance system pulled one nation after another into war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en-US" sz="2400" smtClean="0"/>
          </a:p>
        </p:txBody>
      </p:sp>
      <p:pic>
        <p:nvPicPr>
          <p:cNvPr id="11268" name="Picture 7" descr="u1s1_10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4663" y="2892425"/>
            <a:ext cx="2381250" cy="1914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b="1" smtClean="0"/>
              <a:t>War Breaks out in Europe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00200"/>
            <a:ext cx="3810000" cy="4525963"/>
          </a:xfrm>
        </p:spPr>
        <p:txBody>
          <a:bodyPr/>
          <a:lstStyle/>
          <a:p>
            <a:r>
              <a:rPr lang="en-US" altLang="en-US" sz="2800" smtClean="0"/>
              <a:t>Archduke's assassination was spark needed to start war</a:t>
            </a:r>
          </a:p>
          <a:p>
            <a:r>
              <a:rPr lang="en-US" altLang="en-US" sz="2800" smtClean="0"/>
              <a:t>Austria-Hungary blamed Serbia</a:t>
            </a:r>
          </a:p>
          <a:p>
            <a:r>
              <a:rPr lang="en-US" altLang="en-US" sz="2800" smtClean="0"/>
              <a:t>July 28, 1914 Austria Hungary declared war on Serbia</a:t>
            </a:r>
          </a:p>
        </p:txBody>
      </p:sp>
      <p:pic>
        <p:nvPicPr>
          <p:cNvPr id="12292" name="Picture 7" descr="alli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73513"/>
            <a:ext cx="51054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b="1" smtClean="0"/>
              <a:t>War Breaks out in Europe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altLang="en-US" sz="2800" smtClean="0"/>
              <a:t>Russia prepared to defend Serbia (both countries were Slavic)</a:t>
            </a:r>
          </a:p>
          <a:p>
            <a:r>
              <a:rPr lang="en-US" altLang="en-US" sz="2800" smtClean="0"/>
              <a:t>Germany declared war on Russia (allies with Austria-Hungary)</a:t>
            </a:r>
          </a:p>
          <a:p>
            <a:pPr>
              <a:buFont typeface="Arial" charset="0"/>
              <a:buNone/>
            </a:pPr>
            <a:r>
              <a:rPr lang="en-US" altLang="en-US" sz="2800" smtClean="0"/>
              <a:t>	- Germany also declared war on Russia's ally France</a:t>
            </a:r>
          </a:p>
        </p:txBody>
      </p:sp>
      <p:pic>
        <p:nvPicPr>
          <p:cNvPr id="13316" name="Picture 6" descr="Full map of Europe 1900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967038"/>
            <a:ext cx="4876800" cy="3890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b="1" smtClean="0"/>
              <a:t>War Breaks out in Europe</a:t>
            </a:r>
          </a:p>
        </p:txBody>
      </p:sp>
      <p:sp>
        <p:nvSpPr>
          <p:cNvPr id="14339" name="Rectangle 11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4478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smtClean="0"/>
              <a:t>Germany marched through Belgium to invade France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200" smtClean="0"/>
              <a:t>	- England declared war on Germany (had promised to protect Belgium)</a:t>
            </a:r>
          </a:p>
          <a:p>
            <a:pPr>
              <a:lnSpc>
                <a:spcPct val="90000"/>
              </a:lnSpc>
            </a:pPr>
            <a:r>
              <a:rPr lang="en-US" altLang="en-US" sz="2200" smtClean="0"/>
              <a:t>Europe divided into two opposing groups.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200" smtClean="0"/>
              <a:t>	</a:t>
            </a:r>
            <a:r>
              <a:rPr lang="en-US" altLang="en-US" sz="2200" smtClean="0">
                <a:solidFill>
                  <a:srgbClr val="FF0000"/>
                </a:solidFill>
              </a:rPr>
              <a:t>- </a:t>
            </a:r>
            <a:r>
              <a:rPr lang="en-US" altLang="en-US" sz="2200" b="1" smtClean="0">
                <a:solidFill>
                  <a:srgbClr val="FF0000"/>
                </a:solidFill>
              </a:rPr>
              <a:t>Central Powers</a:t>
            </a:r>
            <a:r>
              <a:rPr lang="en-US" altLang="en-US" sz="2200" smtClean="0">
                <a:solidFill>
                  <a:srgbClr val="FF0000"/>
                </a:solidFill>
              </a:rPr>
              <a:t> - Austria-Hungary, Germany, the Ottoman Empire, and Bulgaria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200" smtClean="0">
                <a:solidFill>
                  <a:srgbClr val="FF0000"/>
                </a:solidFill>
              </a:rPr>
              <a:t>	- </a:t>
            </a:r>
            <a:r>
              <a:rPr lang="en-US" altLang="en-US" sz="2200" b="1" smtClean="0">
                <a:solidFill>
                  <a:srgbClr val="FF0000"/>
                </a:solidFill>
              </a:rPr>
              <a:t>Allied Powers </a:t>
            </a:r>
            <a:r>
              <a:rPr lang="en-US" altLang="en-US" sz="2200" smtClean="0">
                <a:solidFill>
                  <a:srgbClr val="FF0000"/>
                </a:solidFill>
              </a:rPr>
              <a:t>- Serbia, Russia, France, Great Britain, Japan, Italy, and 15 smaller nations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14340" name="Picture 7" descr="Full map of Europe 1900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149600"/>
            <a:ext cx="4648200" cy="370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4aee4e015f4cdf99f28f5e3c71e9291ce8ab5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7374</TotalTime>
  <Words>600</Words>
  <Application>Microsoft Office PowerPoint</Application>
  <PresentationFormat>On-screen Show (4:3)</PresentationFormat>
  <Paragraphs>208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Tahoma</vt:lpstr>
      <vt:lpstr>Office Theme</vt:lpstr>
      <vt:lpstr>Causes of World War I</vt:lpstr>
      <vt:lpstr>Causes of World War I</vt:lpstr>
      <vt:lpstr>Causes of World War I</vt:lpstr>
      <vt:lpstr>An Assassination Leads to War</vt:lpstr>
      <vt:lpstr>PowerPoint Presentation</vt:lpstr>
      <vt:lpstr>An Assassination Leads to War</vt:lpstr>
      <vt:lpstr>War Breaks out in Europe</vt:lpstr>
      <vt:lpstr>War Breaks out in Europe</vt:lpstr>
      <vt:lpstr>War Breaks out in Europe</vt:lpstr>
      <vt:lpstr>PowerPoint Presentation</vt:lpstr>
      <vt:lpstr>The Fighting Starts</vt:lpstr>
      <vt:lpstr>Fighting the War</vt:lpstr>
      <vt:lpstr>Fighting the War</vt:lpstr>
      <vt:lpstr>Battle of Verdun</vt:lpstr>
      <vt:lpstr>Fighting the War</vt:lpstr>
      <vt:lpstr>Home Front</vt:lpstr>
      <vt:lpstr>Russian Revolution</vt:lpstr>
      <vt:lpstr>America Stays Neutral</vt:lpstr>
      <vt:lpstr>The War Hits the U.S</vt:lpstr>
      <vt:lpstr>The War Hits the U.S.</vt:lpstr>
      <vt:lpstr>The War Hits the U.S.</vt:lpstr>
      <vt:lpstr>America enters the war</vt:lpstr>
      <vt:lpstr>American Troops Go on the Offensive</vt:lpstr>
      <vt:lpstr>The Collapse of Germany</vt:lpstr>
      <vt:lpstr>The Final Toll</vt:lpstr>
      <vt:lpstr>Planning For Peace</vt:lpstr>
      <vt:lpstr>Planning For Peace</vt:lpstr>
      <vt:lpstr>Treaty of Versailles </vt:lpstr>
      <vt:lpstr>PowerPoint Presentation</vt:lpstr>
      <vt:lpstr>Treaty of Versailles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History Chapter 19 Notes The First World War</dc:title>
  <dc:creator>brian.stamey</dc:creator>
  <cp:lastModifiedBy>Jennifer Glazier</cp:lastModifiedBy>
  <cp:revision>107</cp:revision>
  <dcterms:created xsi:type="dcterms:W3CDTF">2006-01-06T14:24:47Z</dcterms:created>
  <dcterms:modified xsi:type="dcterms:W3CDTF">2018-05-10T19:28:57Z</dcterms:modified>
</cp:coreProperties>
</file>