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79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84" r:id="rId14"/>
    <p:sldId id="270" r:id="rId15"/>
    <p:sldId id="271" r:id="rId16"/>
    <p:sldId id="273" r:id="rId17"/>
    <p:sldId id="274" r:id="rId18"/>
    <p:sldId id="286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32AEC-D65B-47A8-B92C-815C205A5A5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7C6A4DE-9DE3-4B3D-86FE-620570B95C8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First Estate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1% of the Population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Clergy </a:t>
          </a:r>
        </a:p>
      </dgm:t>
    </dgm:pt>
    <dgm:pt modelId="{390CB295-1254-4327-A99D-097E203A1CD9}" type="parTrans" cxnId="{3DEE75F4-FB15-4632-BE18-895A57EFFD87}">
      <dgm:prSet/>
      <dgm:spPr/>
      <dgm:t>
        <a:bodyPr/>
        <a:lstStyle/>
        <a:p>
          <a:endParaRPr lang="en-US"/>
        </a:p>
      </dgm:t>
    </dgm:pt>
    <dgm:pt modelId="{6E212B8E-F94D-4094-9826-ED894C3725FE}" type="sibTrans" cxnId="{3DEE75F4-FB15-4632-BE18-895A57EFFD87}">
      <dgm:prSet/>
      <dgm:spPr/>
      <dgm:t>
        <a:bodyPr/>
        <a:lstStyle/>
        <a:p>
          <a:endParaRPr lang="en-US"/>
        </a:p>
      </dgm:t>
    </dgm:pt>
    <dgm:pt modelId="{2A0E1BEF-CDD1-4A71-BC0B-B54D15ACCD1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Second Estate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2% of the Population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Rich Nobles</a:t>
          </a:r>
        </a:p>
      </dgm:t>
    </dgm:pt>
    <dgm:pt modelId="{634B308E-4484-4D37-8C64-D8C7FEF850D4}" type="parTrans" cxnId="{582409AD-F24D-4753-9E23-679C77C51F5D}">
      <dgm:prSet/>
      <dgm:spPr/>
      <dgm:t>
        <a:bodyPr/>
        <a:lstStyle/>
        <a:p>
          <a:endParaRPr lang="en-US"/>
        </a:p>
      </dgm:t>
    </dgm:pt>
    <dgm:pt modelId="{8A0E048C-10AF-49A5-87FA-66C64FA86A70}" type="sibTrans" cxnId="{582409AD-F24D-4753-9E23-679C77C51F5D}">
      <dgm:prSet/>
      <dgm:spPr/>
      <dgm:t>
        <a:bodyPr/>
        <a:lstStyle/>
        <a:p>
          <a:endParaRPr lang="en-US"/>
        </a:p>
      </dgm:t>
    </dgm:pt>
    <dgm:pt modelId="{739AB41D-E706-4927-953C-11E77C0FE4E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Third Estate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97% of the Population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charset="0"/>
            </a:rPr>
            <a:t>Bourgeoisie – Upper Class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charset="0"/>
            </a:rPr>
            <a:t>Workers – Middle Class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charset="0"/>
            </a:rPr>
            <a:t>Peasants – Low Class</a:t>
          </a:r>
        </a:p>
      </dgm:t>
    </dgm:pt>
    <dgm:pt modelId="{53F2FE7C-50F8-4C63-A87E-F582B84CFC83}" type="parTrans" cxnId="{CF3BC61E-EBF7-4772-90E0-20013A086F81}">
      <dgm:prSet/>
      <dgm:spPr/>
      <dgm:t>
        <a:bodyPr/>
        <a:lstStyle/>
        <a:p>
          <a:endParaRPr lang="en-US"/>
        </a:p>
      </dgm:t>
    </dgm:pt>
    <dgm:pt modelId="{4C4BC3B6-F7BE-4D86-9865-420BCE2267C8}" type="sibTrans" cxnId="{CF3BC61E-EBF7-4772-90E0-20013A086F81}">
      <dgm:prSet/>
      <dgm:spPr/>
      <dgm:t>
        <a:bodyPr/>
        <a:lstStyle/>
        <a:p>
          <a:endParaRPr lang="en-US"/>
        </a:p>
      </dgm:t>
    </dgm:pt>
    <dgm:pt modelId="{8965997F-9CF1-41F9-8961-EBA3E15F4A4E}" type="pres">
      <dgm:prSet presAssocID="{74232AEC-D65B-47A8-B92C-815C205A5A5A}" presName="Name0" presStyleCnt="0">
        <dgm:presLayoutVars>
          <dgm:dir/>
          <dgm:animLvl val="lvl"/>
          <dgm:resizeHandles val="exact"/>
        </dgm:presLayoutVars>
      </dgm:prSet>
      <dgm:spPr/>
    </dgm:pt>
    <dgm:pt modelId="{14E4FFF3-D1C7-407A-8ED4-9EF6AD534F06}" type="pres">
      <dgm:prSet presAssocID="{17C6A4DE-9DE3-4B3D-86FE-620570B95C8C}" presName="Name8" presStyleCnt="0"/>
      <dgm:spPr/>
    </dgm:pt>
    <dgm:pt modelId="{AA76B826-0177-4E30-89CC-BB3FCB1C9249}" type="pres">
      <dgm:prSet presAssocID="{17C6A4DE-9DE3-4B3D-86FE-620570B95C8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26232-AC67-4A56-9D84-950E657363E8}" type="pres">
      <dgm:prSet presAssocID="{17C6A4DE-9DE3-4B3D-86FE-620570B95C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19DDE-6C8A-46AE-B8FF-22051794A18B}" type="pres">
      <dgm:prSet presAssocID="{2A0E1BEF-CDD1-4A71-BC0B-B54D15ACCD1D}" presName="Name8" presStyleCnt="0"/>
      <dgm:spPr/>
    </dgm:pt>
    <dgm:pt modelId="{AEB8A317-9D51-4DB3-8767-E0CBDA70091B}" type="pres">
      <dgm:prSet presAssocID="{2A0E1BEF-CDD1-4A71-BC0B-B54D15ACCD1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55C09-7CF7-4A31-8156-3F1C2AE29391}" type="pres">
      <dgm:prSet presAssocID="{2A0E1BEF-CDD1-4A71-BC0B-B54D15ACCD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4B307-ED45-4B29-A4AD-F4A4F0242991}" type="pres">
      <dgm:prSet presAssocID="{739AB41D-E706-4927-953C-11E77C0FE4EE}" presName="Name8" presStyleCnt="0"/>
      <dgm:spPr/>
    </dgm:pt>
    <dgm:pt modelId="{676F0424-2074-49A7-B189-DC4E93B44384}" type="pres">
      <dgm:prSet presAssocID="{739AB41D-E706-4927-953C-11E77C0FE4E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BC326-FA10-48D9-99E2-131D9E003033}" type="pres">
      <dgm:prSet presAssocID="{739AB41D-E706-4927-953C-11E77C0FE4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EE75F4-FB15-4632-BE18-895A57EFFD87}" srcId="{74232AEC-D65B-47A8-B92C-815C205A5A5A}" destId="{17C6A4DE-9DE3-4B3D-86FE-620570B95C8C}" srcOrd="0" destOrd="0" parTransId="{390CB295-1254-4327-A99D-097E203A1CD9}" sibTransId="{6E212B8E-F94D-4094-9826-ED894C3725FE}"/>
    <dgm:cxn modelId="{AC25F488-7B33-49B2-9CEC-C64CCAC73DB3}" type="presOf" srcId="{2A0E1BEF-CDD1-4A71-BC0B-B54D15ACCD1D}" destId="{AEB8A317-9D51-4DB3-8767-E0CBDA70091B}" srcOrd="0" destOrd="0" presId="urn:microsoft.com/office/officeart/2005/8/layout/pyramid1"/>
    <dgm:cxn modelId="{5EAD0BB9-3A0A-404A-A153-F0477672933E}" type="presOf" srcId="{17C6A4DE-9DE3-4B3D-86FE-620570B95C8C}" destId="{AA76B826-0177-4E30-89CC-BB3FCB1C9249}" srcOrd="0" destOrd="0" presId="urn:microsoft.com/office/officeart/2005/8/layout/pyramid1"/>
    <dgm:cxn modelId="{CF3BC61E-EBF7-4772-90E0-20013A086F81}" srcId="{74232AEC-D65B-47A8-B92C-815C205A5A5A}" destId="{739AB41D-E706-4927-953C-11E77C0FE4EE}" srcOrd="2" destOrd="0" parTransId="{53F2FE7C-50F8-4C63-A87E-F582B84CFC83}" sibTransId="{4C4BC3B6-F7BE-4D86-9865-420BCE2267C8}"/>
    <dgm:cxn modelId="{3F45F5B6-0661-4E55-9AFD-685D348309DC}" type="presOf" srcId="{17C6A4DE-9DE3-4B3D-86FE-620570B95C8C}" destId="{8CF26232-AC67-4A56-9D84-950E657363E8}" srcOrd="1" destOrd="0" presId="urn:microsoft.com/office/officeart/2005/8/layout/pyramid1"/>
    <dgm:cxn modelId="{582409AD-F24D-4753-9E23-679C77C51F5D}" srcId="{74232AEC-D65B-47A8-B92C-815C205A5A5A}" destId="{2A0E1BEF-CDD1-4A71-BC0B-B54D15ACCD1D}" srcOrd="1" destOrd="0" parTransId="{634B308E-4484-4D37-8C64-D8C7FEF850D4}" sibTransId="{8A0E048C-10AF-49A5-87FA-66C64FA86A70}"/>
    <dgm:cxn modelId="{64E4641D-71C7-4806-8692-540DC0560A7C}" type="presOf" srcId="{74232AEC-D65B-47A8-B92C-815C205A5A5A}" destId="{8965997F-9CF1-41F9-8961-EBA3E15F4A4E}" srcOrd="0" destOrd="0" presId="urn:microsoft.com/office/officeart/2005/8/layout/pyramid1"/>
    <dgm:cxn modelId="{F8BCFCB8-2C8A-4456-85EA-3FAA26A40028}" type="presOf" srcId="{739AB41D-E706-4927-953C-11E77C0FE4EE}" destId="{01CBC326-FA10-48D9-99E2-131D9E003033}" srcOrd="1" destOrd="0" presId="urn:microsoft.com/office/officeart/2005/8/layout/pyramid1"/>
    <dgm:cxn modelId="{D9C22907-B568-4D53-8CEF-115A35C0843F}" type="presOf" srcId="{739AB41D-E706-4927-953C-11E77C0FE4EE}" destId="{676F0424-2074-49A7-B189-DC4E93B44384}" srcOrd="0" destOrd="0" presId="urn:microsoft.com/office/officeart/2005/8/layout/pyramid1"/>
    <dgm:cxn modelId="{52142A8D-7F87-4150-8266-8D714E5D2FC6}" type="presOf" srcId="{2A0E1BEF-CDD1-4A71-BC0B-B54D15ACCD1D}" destId="{D1855C09-7CF7-4A31-8156-3F1C2AE29391}" srcOrd="1" destOrd="0" presId="urn:microsoft.com/office/officeart/2005/8/layout/pyramid1"/>
    <dgm:cxn modelId="{07D61187-F200-4D22-8D16-056D162AE181}" type="presParOf" srcId="{8965997F-9CF1-41F9-8961-EBA3E15F4A4E}" destId="{14E4FFF3-D1C7-407A-8ED4-9EF6AD534F06}" srcOrd="0" destOrd="0" presId="urn:microsoft.com/office/officeart/2005/8/layout/pyramid1"/>
    <dgm:cxn modelId="{8CEF9234-4EEF-4FCA-9456-399D5C706473}" type="presParOf" srcId="{14E4FFF3-D1C7-407A-8ED4-9EF6AD534F06}" destId="{AA76B826-0177-4E30-89CC-BB3FCB1C9249}" srcOrd="0" destOrd="0" presId="urn:microsoft.com/office/officeart/2005/8/layout/pyramid1"/>
    <dgm:cxn modelId="{405A75DF-DD3D-4EA0-B033-7FBD02FC1290}" type="presParOf" srcId="{14E4FFF3-D1C7-407A-8ED4-9EF6AD534F06}" destId="{8CF26232-AC67-4A56-9D84-950E657363E8}" srcOrd="1" destOrd="0" presId="urn:microsoft.com/office/officeart/2005/8/layout/pyramid1"/>
    <dgm:cxn modelId="{1D4EC0EF-76D0-4C3B-9C62-CC4F60ED9715}" type="presParOf" srcId="{8965997F-9CF1-41F9-8961-EBA3E15F4A4E}" destId="{A6E19DDE-6C8A-46AE-B8FF-22051794A18B}" srcOrd="1" destOrd="0" presId="urn:microsoft.com/office/officeart/2005/8/layout/pyramid1"/>
    <dgm:cxn modelId="{0B753968-EEE0-46DB-B2F5-18E7B5BC30CD}" type="presParOf" srcId="{A6E19DDE-6C8A-46AE-B8FF-22051794A18B}" destId="{AEB8A317-9D51-4DB3-8767-E0CBDA70091B}" srcOrd="0" destOrd="0" presId="urn:microsoft.com/office/officeart/2005/8/layout/pyramid1"/>
    <dgm:cxn modelId="{972BA16D-1C2C-4636-B4FA-9A952C469173}" type="presParOf" srcId="{A6E19DDE-6C8A-46AE-B8FF-22051794A18B}" destId="{D1855C09-7CF7-4A31-8156-3F1C2AE29391}" srcOrd="1" destOrd="0" presId="urn:microsoft.com/office/officeart/2005/8/layout/pyramid1"/>
    <dgm:cxn modelId="{54B9F349-5FBB-46A3-A6C5-7C44A2326D2E}" type="presParOf" srcId="{8965997F-9CF1-41F9-8961-EBA3E15F4A4E}" destId="{C964B307-ED45-4B29-A4AD-F4A4F0242991}" srcOrd="2" destOrd="0" presId="urn:microsoft.com/office/officeart/2005/8/layout/pyramid1"/>
    <dgm:cxn modelId="{E7031701-D044-4D4F-9E2A-929B7FBFD9DA}" type="presParOf" srcId="{C964B307-ED45-4B29-A4AD-F4A4F0242991}" destId="{676F0424-2074-49A7-B189-DC4E93B44384}" srcOrd="0" destOrd="0" presId="urn:microsoft.com/office/officeart/2005/8/layout/pyramid1"/>
    <dgm:cxn modelId="{8FFDF2E2-BEB6-4A1F-BFE0-FC899B53973B}" type="presParOf" srcId="{C964B307-ED45-4B29-A4AD-F4A4F0242991}" destId="{01CBC326-FA10-48D9-99E2-131D9E0030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6B826-0177-4E30-89CC-BB3FCB1C9249}">
      <dsp:nvSpPr>
        <dsp:cNvPr id="0" name=""/>
        <dsp:cNvSpPr/>
      </dsp:nvSpPr>
      <dsp:spPr>
        <a:xfrm>
          <a:off x="1473199" y="0"/>
          <a:ext cx="1473200" cy="1676399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First Estate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1% of the Population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Clergy </a:t>
          </a:r>
        </a:p>
      </dsp:txBody>
      <dsp:txXfrm>
        <a:off x="1473199" y="0"/>
        <a:ext cx="1473200" cy="1676399"/>
      </dsp:txXfrm>
    </dsp:sp>
    <dsp:sp modelId="{AEB8A317-9D51-4DB3-8767-E0CBDA70091B}">
      <dsp:nvSpPr>
        <dsp:cNvPr id="0" name=""/>
        <dsp:cNvSpPr/>
      </dsp:nvSpPr>
      <dsp:spPr>
        <a:xfrm>
          <a:off x="736599" y="1676399"/>
          <a:ext cx="2946400" cy="1676399"/>
        </a:xfrm>
        <a:prstGeom prst="trapezoid">
          <a:avLst>
            <a:gd name="adj" fmla="val 4393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Second Estate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2% of the Population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Rich Nobles</a:t>
          </a:r>
        </a:p>
      </dsp:txBody>
      <dsp:txXfrm>
        <a:off x="1252219" y="1676399"/>
        <a:ext cx="1915160" cy="1676399"/>
      </dsp:txXfrm>
    </dsp:sp>
    <dsp:sp modelId="{676F0424-2074-49A7-B189-DC4E93B44384}">
      <dsp:nvSpPr>
        <dsp:cNvPr id="0" name=""/>
        <dsp:cNvSpPr/>
      </dsp:nvSpPr>
      <dsp:spPr>
        <a:xfrm>
          <a:off x="0" y="3352799"/>
          <a:ext cx="4419600" cy="1676399"/>
        </a:xfrm>
        <a:prstGeom prst="trapezoid">
          <a:avLst>
            <a:gd name="adj" fmla="val 4393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Third Estate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rPr>
            <a:t>97% of the Population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charset="0"/>
            </a:rPr>
            <a:t>Bourgeoisie – Upper Class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charset="0"/>
            </a:rPr>
            <a:t>Workers – Middle Class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7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charset="0"/>
            </a:rPr>
            <a:t>Peasants – Low Class</a:t>
          </a:r>
        </a:p>
      </dsp:txBody>
      <dsp:txXfrm>
        <a:off x="773429" y="3352799"/>
        <a:ext cx="2872740" cy="1676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0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6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03EA2-B509-4423-8F96-F72D18903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3ADDC-30F3-4721-8B2B-0C1C22E70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0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9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5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0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9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5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5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5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5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4AA4-85F8-4E75-81F6-F22201F9E5E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704B-DA66-4EE5-B3B0-C7C0C13F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676400"/>
          </a:xfrm>
        </p:spPr>
        <p:txBody>
          <a:bodyPr/>
          <a:lstStyle/>
          <a:p>
            <a:pPr eaLnBrk="1" hangingPunct="1"/>
            <a:r>
              <a:rPr lang="en-US" b="1" smtClean="0">
                <a:effectLst/>
                <a:latin typeface="Goudy Stout" pitchFamily="18" charset="0"/>
              </a:rPr>
              <a:t>The French Revolution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962400"/>
            <a:ext cx="7162800" cy="167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000" b="1" i="1" smtClean="0">
              <a:effectLst/>
              <a:latin typeface="Perpetua Titling MT" pitchFamily="18" charset="0"/>
            </a:endParaRPr>
          </a:p>
        </p:txBody>
      </p:sp>
      <p:pic>
        <p:nvPicPr>
          <p:cNvPr id="3076" name="Picture 4" descr="MPj036267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00800" y="4419600"/>
            <a:ext cx="2286000" cy="1521229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Dechristianization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The Committee of Public Safety closed all places of worship and created the worship of Reason</a:t>
            </a:r>
          </a:p>
          <a:p>
            <a:r>
              <a:rPr lang="en-US" dirty="0" smtClean="0"/>
              <a:t>Changed the calendar to reflect the revolution</a:t>
            </a:r>
          </a:p>
          <a:p>
            <a:pPr lvl="1"/>
            <a:r>
              <a:rPr lang="en-US" dirty="0" smtClean="0"/>
              <a:t>Year 1 start on Sept 22, 1792</a:t>
            </a:r>
          </a:p>
          <a:p>
            <a:pPr lvl="1"/>
            <a:r>
              <a:rPr lang="en-US" dirty="0" smtClean="0"/>
              <a:t>12 month calendar – each month had three ten day weeks</a:t>
            </a:r>
          </a:p>
          <a:p>
            <a:r>
              <a:rPr lang="en-US" dirty="0" smtClean="0"/>
              <a:t>Eliminated Sundays and Sunday worship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Reign of Terror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1794 the new French Army had pushed its invaders out</a:t>
            </a:r>
          </a:p>
          <a:p>
            <a:r>
              <a:rPr lang="en-US" dirty="0" smtClean="0"/>
              <a:t>People fear Robespierre was becoming to powerful and he was executed on July 28, 1794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August of 1795 a new Constitution was written to reflect a more stabile gov’t</a:t>
            </a:r>
          </a:p>
          <a:p>
            <a:pPr lvl="1"/>
            <a:r>
              <a:rPr lang="en-US" dirty="0" smtClean="0"/>
              <a:t>Two houses for representation</a:t>
            </a:r>
          </a:p>
          <a:p>
            <a:r>
              <a:rPr lang="en-US" dirty="0" smtClean="0"/>
              <a:t>New gov’t was very corrupt</a:t>
            </a:r>
          </a:p>
          <a:p>
            <a:pPr lvl="1"/>
            <a:r>
              <a:rPr lang="en-US" dirty="0" smtClean="0"/>
              <a:t>Overthrown by the military led by Napoleon Bonaparte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				April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/>
              <a:t>Which of the following was the time period following the French Revolution characterized by mass executions by the guillotine</a:t>
            </a:r>
            <a:r>
              <a:rPr lang="en-US" dirty="0" smtClean="0"/>
              <a:t>?</a:t>
            </a:r>
          </a:p>
          <a:p>
            <a:pPr marL="36576" indent="0">
              <a:buNone/>
            </a:pPr>
            <a:endParaRPr lang="en-US" sz="1600" dirty="0"/>
          </a:p>
          <a:p>
            <a:pPr marL="1376363" indent="-51435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smtClean="0"/>
              <a:t>Great Fear</a:t>
            </a:r>
          </a:p>
          <a:p>
            <a:pPr marL="1376363" indent="-51435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smtClean="0"/>
              <a:t>Hundred </a:t>
            </a:r>
            <a:r>
              <a:rPr lang="en-US" dirty="0"/>
              <a:t>Days	</a:t>
            </a:r>
            <a:endParaRPr lang="en-US" dirty="0" smtClean="0"/>
          </a:p>
          <a:p>
            <a:pPr marL="1376363" indent="-51435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smtClean="0"/>
              <a:t>Waterloo</a:t>
            </a:r>
          </a:p>
          <a:p>
            <a:pPr marL="1376363" indent="-51435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/>
              <a:t>Reign </a:t>
            </a:r>
            <a:r>
              <a:rPr lang="en-US" dirty="0" smtClean="0"/>
              <a:t>of </a:t>
            </a:r>
            <a:r>
              <a:rPr lang="en-US" dirty="0"/>
              <a:t>Terror</a:t>
            </a:r>
          </a:p>
          <a:p>
            <a:pPr marL="1435100" indent="-514350">
              <a:buClr>
                <a:schemeClr val="tx1"/>
              </a:buClr>
              <a:buSzPct val="100000"/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5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477000" cy="1143000"/>
          </a:xfrm>
        </p:spPr>
        <p:txBody>
          <a:bodyPr/>
          <a:lstStyle/>
          <a:p>
            <a:pPr algn="l"/>
            <a:r>
              <a:rPr lang="en-US" altLang="en-US" dirty="0">
                <a:latin typeface="Maiandra GD" pitchFamily="34" charset="0"/>
              </a:rPr>
              <a:t>Napoleon’s Background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effectLst/>
              </a:rPr>
              <a:t>At the age of 9 Napoleon was sent to military school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effectLst/>
              </a:rPr>
              <a:t>At the age of 16 Napoleon became a lieutenant in the French Army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effectLst/>
              </a:rPr>
              <a:t>He had several early successful years in the military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effectLst/>
              </a:rPr>
              <a:t>Because of the unrest in France during this time the government was very unstable.  Napoleon took advantage of this, and with his military fame, Napoleon took political power.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  <a:effectLst/>
              </a:rPr>
              <a:t>Coup ‘de ‘tat – Sudden take over in power; and overthrow of a government</a:t>
            </a:r>
          </a:p>
        </p:txBody>
      </p:sp>
      <p:pic>
        <p:nvPicPr>
          <p:cNvPr id="1026" name="Picture 2" descr="http://a2.files.biography.com/image/upload/c_fit,cs_srgb,dpr_1.0,h_1200,q_80,w_1200/MTIwNjA4NjMzMjIxNzExMzc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>
                <a:latin typeface="Maiandra GD" pitchFamily="34" charset="0"/>
              </a:rPr>
              <a:t>Napoleon Rules France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/>
              <a:t>Brought stability to France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Leveled taxes across the Estates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Removed </a:t>
            </a:r>
            <a:r>
              <a:rPr lang="en-US" altLang="en-US" sz="2400"/>
              <a:t>dishonest </a:t>
            </a:r>
            <a:r>
              <a:rPr lang="en-US" altLang="en-US" sz="2400" smtClean="0"/>
              <a:t>government </a:t>
            </a:r>
            <a:r>
              <a:rPr lang="en-US" altLang="en-US" sz="2400" dirty="0"/>
              <a:t>workers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Restored the church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Aided with public education</a:t>
            </a:r>
          </a:p>
          <a:p>
            <a:pPr marL="0" indent="0">
              <a:buNone/>
            </a:pPr>
            <a:endParaRPr lang="en-US" altLang="en-US" sz="1800" dirty="0" smtClean="0">
              <a:solidFill>
                <a:srgbClr val="FF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 smtClean="0">
                <a:solidFill>
                  <a:srgbClr val="FF0000"/>
                </a:solidFill>
                <a:effectLst/>
              </a:rPr>
              <a:t>Developed </a:t>
            </a:r>
            <a:r>
              <a:rPr lang="en-US" altLang="en-US" sz="2800" dirty="0">
                <a:solidFill>
                  <a:srgbClr val="FF0000"/>
                </a:solidFill>
                <a:effectLst/>
              </a:rPr>
              <a:t>the Napoleonic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  <a:effectLst/>
              </a:rPr>
              <a:t>Uniform set of laws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  <a:effectLst/>
              </a:rPr>
              <a:t>Limited individual liberties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  <a:effectLst/>
              </a:rPr>
              <a:t>Promoted Napoleon’s </a:t>
            </a:r>
            <a:r>
              <a:rPr lang="en-US" altLang="en-US" sz="2400" dirty="0" smtClean="0">
                <a:solidFill>
                  <a:srgbClr val="FF0000"/>
                </a:solidFill>
                <a:effectLst/>
              </a:rPr>
              <a:t>power</a:t>
            </a:r>
          </a:p>
          <a:p>
            <a:pPr marL="448056" lvl="1" indent="0">
              <a:buNone/>
            </a:pPr>
            <a:endParaRPr lang="en-US" altLang="en-US" sz="2400" dirty="0"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97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dirty="0">
                <a:latin typeface="Maiandra GD" pitchFamily="34" charset="0"/>
              </a:rPr>
              <a:t>Napoleon Builds an Empire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3429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 smtClean="0">
                <a:effectLst/>
              </a:rPr>
              <a:t>Sold </a:t>
            </a:r>
            <a:r>
              <a:rPr lang="en-US" altLang="en-US" sz="2800" dirty="0">
                <a:effectLst/>
              </a:rPr>
              <a:t>territory in America </a:t>
            </a:r>
            <a:r>
              <a:rPr lang="en-US" altLang="en-US" sz="1800" dirty="0">
                <a:effectLst/>
              </a:rPr>
              <a:t>(Louisiana Purchase)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600" dirty="0">
                <a:effectLst/>
              </a:rPr>
              <a:t>Less to worry about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600" dirty="0">
                <a:effectLst/>
              </a:rPr>
              <a:t>Frustrated England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600" dirty="0">
                <a:effectLst/>
              </a:rPr>
              <a:t>Financed expansion efforts in </a:t>
            </a:r>
            <a:r>
              <a:rPr lang="en-US" altLang="en-US" sz="2600" dirty="0" smtClean="0">
                <a:effectLst/>
              </a:rPr>
              <a:t>Europe</a:t>
            </a:r>
          </a:p>
          <a:p>
            <a:pPr marL="990600" lvl="1" indent="-533400"/>
            <a:endParaRPr lang="en-US" altLang="en-US" sz="2400" dirty="0">
              <a:effectLst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 dirty="0" smtClean="0">
                <a:effectLst/>
              </a:rPr>
              <a:t>Continued </a:t>
            </a:r>
            <a:r>
              <a:rPr lang="en-US" altLang="en-US" sz="2800" dirty="0">
                <a:effectLst/>
              </a:rPr>
              <a:t>his military prowess, expanded French land throughout Western Europe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600" dirty="0"/>
              <a:t>Austrian Netherlands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600" dirty="0"/>
              <a:t>Parts of Italy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600" dirty="0"/>
              <a:t>Parts of Switzerland</a:t>
            </a:r>
          </a:p>
        </p:txBody>
      </p:sp>
      <p:pic>
        <p:nvPicPr>
          <p:cNvPr id="4098" name="Picture 2" descr="Map of Europe in 1812, showing the almost complete control of the continent enjoyed by Napole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846" y="4191000"/>
            <a:ext cx="4890696" cy="263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2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>
                <a:solidFill>
                  <a:srgbClr val="FF0000"/>
                </a:solidFill>
                <a:latin typeface="Maiandra GD" pitchFamily="34" charset="0"/>
              </a:rPr>
              <a:t>Battle of Trafalgar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>
                <a:effectLst/>
              </a:rPr>
              <a:t>Who: </a:t>
            </a:r>
            <a:r>
              <a:rPr lang="en-US" altLang="en-US" dirty="0">
                <a:solidFill>
                  <a:srgbClr val="FF0000"/>
                </a:solidFill>
                <a:effectLst/>
              </a:rPr>
              <a:t>France vs. England</a:t>
            </a:r>
          </a:p>
          <a:p>
            <a:pPr lvl="1"/>
            <a:r>
              <a:rPr lang="en-US" altLang="en-US" dirty="0">
                <a:effectLst/>
              </a:rPr>
              <a:t>What: Napoleon’s only major battle lost</a:t>
            </a:r>
          </a:p>
          <a:p>
            <a:pPr lvl="1"/>
            <a:r>
              <a:rPr lang="en-US" altLang="en-US" dirty="0">
                <a:effectLst/>
              </a:rPr>
              <a:t>Results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  <a:effectLst/>
              </a:rPr>
              <a:t>Destroyed French Navy</a:t>
            </a:r>
          </a:p>
          <a:p>
            <a:pPr lvl="2"/>
            <a:r>
              <a:rPr lang="en-US" altLang="en-US" dirty="0">
                <a:effectLst/>
              </a:rPr>
              <a:t>Solidified England’s power in Europe</a:t>
            </a:r>
          </a:p>
          <a:p>
            <a:pPr lvl="2"/>
            <a:r>
              <a:rPr lang="en-US" altLang="en-US" dirty="0">
                <a:effectLst/>
              </a:rPr>
              <a:t>Unable to ever conquer England</a:t>
            </a:r>
          </a:p>
        </p:txBody>
      </p:sp>
      <p:pic>
        <p:nvPicPr>
          <p:cNvPr id="2050" name="Picture 2" descr="http://cdn-4.britishbattles.com/waterloo/images/trafalgar/height-of-bat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774" y="4516025"/>
            <a:ext cx="2888226" cy="234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3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iandra GD" panose="020E0502030308020204" pitchFamily="34" charset="0"/>
              </a:rPr>
              <a:t>Disaster in Russia</a:t>
            </a:r>
            <a:endParaRPr lang="en-US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5410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Napoleon tries to invade Russia but is unsuccessful.</a:t>
            </a:r>
          </a:p>
          <a:p>
            <a:r>
              <a:rPr lang="en-US" dirty="0" smtClean="0">
                <a:latin typeface="+mj-lt"/>
              </a:rPr>
              <a:t>Takes 600,000 men in, only 40,000 make it out.</a:t>
            </a:r>
          </a:p>
          <a:p>
            <a:r>
              <a:rPr lang="en-US" dirty="0" smtClean="0">
                <a:latin typeface="+mj-lt"/>
              </a:rPr>
              <a:t>All of Europe rises up to defeat the crippled French Army.</a:t>
            </a:r>
          </a:p>
          <a:p>
            <a:r>
              <a:rPr lang="en-US" dirty="0" smtClean="0">
                <a:latin typeface="+mj-lt"/>
              </a:rPr>
              <a:t>Napoleon is exiled to Elba</a:t>
            </a:r>
            <a:endParaRPr lang="en-US" dirty="0">
              <a:latin typeface="+mj-lt"/>
            </a:endParaRPr>
          </a:p>
        </p:txBody>
      </p:sp>
      <p:pic>
        <p:nvPicPr>
          <p:cNvPr id="3074" name="Picture 2" descr="http://www.bizbilla.com/country-maps/maps/italy-map-physi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66" y="1828800"/>
            <a:ext cx="336467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436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>
                <a:latin typeface="Maiandra GD" pitchFamily="34" charset="0"/>
              </a:rPr>
              <a:t>Napoleon’s Later Life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5112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Exiled </a:t>
            </a:r>
            <a:r>
              <a:rPr lang="en-US" altLang="en-US" sz="2400" dirty="0">
                <a:effectLst/>
              </a:rPr>
              <a:t>to Island of Elba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effectLst/>
              </a:rPr>
              <a:t>Escaped </a:t>
            </a:r>
            <a:r>
              <a:rPr lang="en-US" altLang="en-US" sz="2400" dirty="0" smtClean="0">
                <a:effectLst/>
              </a:rPr>
              <a:t>Elba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Reigned for 100 more days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  <a:effectLst/>
              </a:rPr>
              <a:t>Napoleons was captured at his final battle at Waterloo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Sent to Island of St. Helena in South Atlantic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Died of stomach problem - 1821 (possibly cancer)</a:t>
            </a:r>
            <a:endParaRPr lang="en-US" altLang="en-US" sz="2400" dirty="0">
              <a:effectLst/>
            </a:endParaRPr>
          </a:p>
        </p:txBody>
      </p:sp>
      <p:pic>
        <p:nvPicPr>
          <p:cNvPr id="4098" name="Picture 2" descr="https://whatthesaintsdidnext.files.wordpress.com/2015/05/st-helena-world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3574200" cy="274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5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				April 11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dirty="0"/>
              <a:t>What happened on July 14</a:t>
            </a:r>
            <a:r>
              <a:rPr lang="en-US" dirty="0" smtClean="0"/>
              <a:t>, 1789 </a:t>
            </a:r>
            <a:r>
              <a:rPr lang="en-US" dirty="0"/>
              <a:t>Bastille Day</a:t>
            </a:r>
            <a:r>
              <a:rPr lang="en-US" dirty="0" smtClean="0"/>
              <a:t>?</a:t>
            </a:r>
          </a:p>
          <a:p>
            <a:pPr marL="36576" indent="0">
              <a:buNone/>
            </a:pPr>
            <a:endParaRPr lang="en-US" sz="1800" dirty="0" smtClean="0"/>
          </a:p>
          <a:p>
            <a:pPr marL="855663" indent="-515938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smtClean="0"/>
              <a:t>Robespierre </a:t>
            </a:r>
            <a:r>
              <a:rPr lang="en-US" dirty="0"/>
              <a:t>was executed by guillotine</a:t>
            </a:r>
          </a:p>
          <a:p>
            <a:pPr marL="855663" indent="-515938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smtClean="0"/>
              <a:t>French </a:t>
            </a:r>
            <a:r>
              <a:rPr lang="en-US" dirty="0"/>
              <a:t>women marched all the way to </a:t>
            </a:r>
            <a:r>
              <a:rPr lang="en-US" dirty="0" smtClean="0"/>
              <a:t>Versailles</a:t>
            </a:r>
          </a:p>
          <a:p>
            <a:pPr marL="855663" indent="-515938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mob stormed a prison looking for ammunition</a:t>
            </a:r>
          </a:p>
          <a:p>
            <a:pPr marL="855663" indent="-515938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 smtClean="0"/>
              <a:t>Napoleon declared himself Emperor of France</a:t>
            </a: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6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effectLst/>
                <a:latin typeface="French Script MT" pitchFamily="66" charset="0"/>
              </a:rPr>
              <a:t>The French Revolution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Background</a:t>
            </a:r>
          </a:p>
          <a:p>
            <a:pPr lvl="1" eaLnBrk="1" hangingPunct="1">
              <a:defRPr/>
            </a:pPr>
            <a:r>
              <a:rPr lang="en-US" sz="2400" dirty="0" smtClean="0"/>
              <a:t>France was considered to be the most advanced country in Europe at this time</a:t>
            </a:r>
          </a:p>
          <a:p>
            <a:pPr lvl="1" eaLnBrk="1" hangingPunct="1">
              <a:defRPr/>
            </a:pPr>
            <a:r>
              <a:rPr lang="en-US" sz="2400" dirty="0" smtClean="0"/>
              <a:t>French society was divided into three classes (called “estates”).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42692511"/>
              </p:ext>
            </p:extLst>
          </p:nvPr>
        </p:nvGraphicFramePr>
        <p:xfrm>
          <a:off x="4495800" y="1600200"/>
          <a:ext cx="441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smtClean="0">
                <a:effectLst/>
                <a:latin typeface="Garamond" pitchFamily="18" charset="0"/>
              </a:rPr>
              <a:t>Causes of the French Revolution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The 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Estate became disgruntled because they paid the overwhelming majority of the taxes. </a:t>
            </a:r>
            <a:r>
              <a:rPr lang="en-US" sz="2800" dirty="0" smtClean="0"/>
              <a:t>(Over ½ of their income!)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Estate did not support the King Louis XVI or Marie Antoinette.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Estate did not like the fact that the Estate-General was controlled exclusively by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Estate, and they made the majority of decisions. </a:t>
            </a:r>
            <a:r>
              <a:rPr lang="en-US" sz="2800" dirty="0" smtClean="0">
                <a:solidFill>
                  <a:srgbClr val="FF0000"/>
                </a:solidFill>
              </a:rPr>
              <a:t>Each Estate had one vote.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So,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2nd Estate could outvote 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2-1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Like the colonists in America, the French looked to the Enlightenment Thinkers as “inspiration.”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smtClean="0">
                <a:effectLst/>
                <a:latin typeface="Garamond" pitchFamily="18" charset="0"/>
              </a:rPr>
              <a:t>The French Revolution Erupts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  <a:effectLst/>
              </a:rPr>
              <a:t>Activities of the 3</a:t>
            </a:r>
            <a:r>
              <a:rPr lang="en-US" sz="2800" baseline="30000" dirty="0" smtClean="0">
                <a:solidFill>
                  <a:srgbClr val="FF0000"/>
                </a:solidFill>
                <a:effectLst/>
              </a:rPr>
              <a:t>rd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Estate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  <a:effectLst/>
              </a:rPr>
              <a:t>Broke away from the Estate – General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  <a:effectLst/>
              </a:rPr>
              <a:t>Renamed themselves the 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National Assembly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  <a:effectLst/>
              </a:rPr>
              <a:t>Made the 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Tennis Court Oath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  <a:effectLst/>
              </a:rPr>
              <a:t>Stormed the 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Bastille</a:t>
            </a:r>
          </a:p>
          <a:p>
            <a:pPr lvl="2" eaLnBrk="1" hangingPunct="1"/>
            <a:r>
              <a:rPr lang="en-US" sz="2000" dirty="0" smtClean="0">
                <a:effectLst/>
              </a:rPr>
              <a:t>The Bastille was a prison</a:t>
            </a:r>
          </a:p>
          <a:p>
            <a:pPr lvl="2" eaLnBrk="1" hangingPunct="1"/>
            <a:r>
              <a:rPr lang="en-US" sz="2000" dirty="0" smtClean="0">
                <a:solidFill>
                  <a:srgbClr val="FF0000"/>
                </a:solidFill>
                <a:effectLst/>
              </a:rPr>
              <a:t>National Assembly wanted the weapons that were in the Bastille</a:t>
            </a:r>
          </a:p>
          <a:p>
            <a:pPr lvl="2" eaLnBrk="1" hangingPunct="1"/>
            <a:r>
              <a:rPr lang="en-US" sz="2000" dirty="0" smtClean="0">
                <a:solidFill>
                  <a:srgbClr val="FF0000"/>
                </a:solidFill>
                <a:effectLst/>
              </a:rPr>
              <a:t>Became a symbolic event (Called Bastille Day </a:t>
            </a:r>
            <a:r>
              <a:rPr lang="en-US" sz="2000" dirty="0" smtClean="0">
                <a:effectLst/>
              </a:rPr>
              <a:t>-July 14, 1789, equivalent to the Fourth of July for Americans)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>
                <a:latin typeface="Garamond" pitchFamily="18" charset="0"/>
              </a:rPr>
              <a:t>T</a:t>
            </a:r>
            <a:r>
              <a:rPr lang="en-US" b="1" dirty="0" smtClean="0">
                <a:effectLst/>
                <a:latin typeface="Garamond" pitchFamily="18" charset="0"/>
              </a:rPr>
              <a:t>he French Revolution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The National Assembly reformed the country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Adapted a version of the Declaration of Independence, called the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Declaration of the Rights of Man – basic liberties for all people.</a:t>
            </a:r>
          </a:p>
          <a:p>
            <a:pPr lvl="2" eaLnBrk="1" hangingPunct="1">
              <a:defRPr/>
            </a:pPr>
            <a:r>
              <a:rPr lang="en-US" dirty="0" smtClean="0">
                <a:effectLst/>
              </a:rPr>
              <a:t>liberty, property, security, and resistance to oppression</a:t>
            </a:r>
          </a:p>
          <a:p>
            <a:pPr lvl="1" eaLnBrk="1" hangingPunct="1">
              <a:defRPr/>
            </a:pPr>
            <a:r>
              <a:rPr lang="en-US" dirty="0" smtClean="0">
                <a:effectLst/>
              </a:rPr>
              <a:t>Developed a constitution</a:t>
            </a:r>
          </a:p>
          <a:p>
            <a:pPr lvl="2" eaLnBrk="1" hangingPunct="1">
              <a:defRPr/>
            </a:pPr>
            <a:r>
              <a:rPr lang="en-US" dirty="0" smtClean="0">
                <a:effectLst/>
              </a:rPr>
              <a:t>Brought about a Legislative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>
                <a:latin typeface="Garamond" pitchFamily="18" charset="0"/>
              </a:rPr>
              <a:t>T</a:t>
            </a:r>
            <a:r>
              <a:rPr lang="en-US" b="1" dirty="0" smtClean="0">
                <a:effectLst/>
                <a:latin typeface="Garamond" pitchFamily="18" charset="0"/>
              </a:rPr>
              <a:t>he French Revolution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effectLst/>
              </a:rPr>
              <a:t>Mass hysteria spread across France – called the Great Fear</a:t>
            </a:r>
          </a:p>
          <a:p>
            <a:pPr eaLnBrk="1" hangingPunct="1"/>
            <a:r>
              <a:rPr lang="en-US" sz="2800" dirty="0" smtClean="0">
                <a:effectLst/>
              </a:rPr>
              <a:t>Peasants marched to the Palace at Versailles and demanded bread</a:t>
            </a:r>
          </a:p>
          <a:p>
            <a:pPr eaLnBrk="1" hangingPunct="1"/>
            <a:r>
              <a:rPr lang="en-US" sz="2800" dirty="0" smtClean="0">
                <a:effectLst/>
              </a:rPr>
              <a:t>Louis XVI and Marie Antoinette forced from the throne</a:t>
            </a:r>
          </a:p>
          <a:p>
            <a:pPr eaLnBrk="1" hangingPunct="1"/>
            <a:r>
              <a:rPr lang="en-US" sz="2800" dirty="0" smtClean="0">
                <a:effectLst/>
              </a:rPr>
              <a:t>The Royal Family tried to flee France, but they were caught, held, and eventually executed</a:t>
            </a:r>
          </a:p>
          <a:p>
            <a:pPr eaLnBrk="1" hangingPunct="1"/>
            <a:endParaRPr lang="en-US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Garamond" pitchFamily="18" charset="0"/>
              </a:rPr>
              <a:t>Terror Grips France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Reign of Terror (1793-1794)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Maximillian Robespierre rose to power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Used fear to rule France</a:t>
            </a:r>
          </a:p>
          <a:p>
            <a:pPr lvl="1" eaLnBrk="1" hangingPunct="1">
              <a:defRPr/>
            </a:pPr>
            <a:r>
              <a:rPr lang="en-US" dirty="0" smtClean="0"/>
              <a:t>Sent many to the guillotine</a:t>
            </a:r>
          </a:p>
          <a:p>
            <a:pPr lvl="1" eaLnBrk="1" hangingPunct="1">
              <a:defRPr/>
            </a:pPr>
            <a:r>
              <a:rPr lang="en-US" dirty="0" smtClean="0"/>
              <a:t>Eventually he was arrested and executed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1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smtClean="0">
                <a:effectLst/>
              </a:rPr>
              <a:t>The Guillotine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5029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Developed by Dr. Guillotine</a:t>
            </a:r>
          </a:p>
          <a:p>
            <a:pPr eaLnBrk="1" hangingPunct="1">
              <a:defRPr/>
            </a:pPr>
            <a:r>
              <a:rPr lang="en-US" sz="2400" smtClean="0"/>
              <a:t>The blade weighed about 88 lbs</a:t>
            </a:r>
          </a:p>
          <a:p>
            <a:pPr eaLnBrk="1" hangingPunct="1">
              <a:defRPr/>
            </a:pPr>
            <a:r>
              <a:rPr lang="en-US" sz="2400" smtClean="0"/>
              <a:t>Some said that you died too quickly</a:t>
            </a:r>
          </a:p>
          <a:p>
            <a:pPr eaLnBrk="1" hangingPunct="1">
              <a:defRPr/>
            </a:pPr>
            <a:r>
              <a:rPr lang="en-US" sz="2400" smtClean="0"/>
              <a:t>Not always effective on the first time.  Sometimes it was necessary to drop the blade several times in order to sever the head</a:t>
            </a:r>
          </a:p>
        </p:txBody>
      </p:sp>
      <p:pic>
        <p:nvPicPr>
          <p:cNvPr id="10244" name="Picture 4" descr="1872-2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85800"/>
            <a:ext cx="28321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52800" y="19812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0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874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French Script MT</vt:lpstr>
      <vt:lpstr>Garamond</vt:lpstr>
      <vt:lpstr>Goudy Stout</vt:lpstr>
      <vt:lpstr>Maiandra GD</vt:lpstr>
      <vt:lpstr>Perpetua Titling MT</vt:lpstr>
      <vt:lpstr>Tahoma</vt:lpstr>
      <vt:lpstr>Wingdings</vt:lpstr>
      <vt:lpstr>Office Theme</vt:lpstr>
      <vt:lpstr>The French Revolution</vt:lpstr>
      <vt:lpstr>Warm Up    April 11</vt:lpstr>
      <vt:lpstr>The French Revolution</vt:lpstr>
      <vt:lpstr>Causes of the French Revolution</vt:lpstr>
      <vt:lpstr>The French Revolution Erupts</vt:lpstr>
      <vt:lpstr>The French Revolution</vt:lpstr>
      <vt:lpstr>The French Revolution</vt:lpstr>
      <vt:lpstr>Terror Grips France</vt:lpstr>
      <vt:lpstr>The Guillotine</vt:lpstr>
      <vt:lpstr>Dechristianization</vt:lpstr>
      <vt:lpstr>End of the Reign of Terror</vt:lpstr>
      <vt:lpstr>New France</vt:lpstr>
      <vt:lpstr>Warm Up    April 13</vt:lpstr>
      <vt:lpstr>Napoleon’s Background</vt:lpstr>
      <vt:lpstr>Napoleon Rules France</vt:lpstr>
      <vt:lpstr>Napoleon Builds an Empire</vt:lpstr>
      <vt:lpstr>Battle of Trafalgar</vt:lpstr>
      <vt:lpstr>Disaster in Russia</vt:lpstr>
      <vt:lpstr>Napoleon’s Later Life</vt:lpstr>
    </vt:vector>
  </TitlesOfParts>
  <Company>dcss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Revolution</dc:title>
  <dc:creator>Test Apps1</dc:creator>
  <cp:lastModifiedBy>Jennifer Glazier</cp:lastModifiedBy>
  <cp:revision>33</cp:revision>
  <dcterms:created xsi:type="dcterms:W3CDTF">2010-04-12T13:35:46Z</dcterms:created>
  <dcterms:modified xsi:type="dcterms:W3CDTF">2018-05-03T13:44:15Z</dcterms:modified>
</cp:coreProperties>
</file>