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78" r:id="rId8"/>
    <p:sldId id="279" r:id="rId9"/>
    <p:sldId id="280" r:id="rId10"/>
    <p:sldId id="281" r:id="rId11"/>
    <p:sldId id="265" r:id="rId12"/>
    <p:sldId id="266" r:id="rId13"/>
    <p:sldId id="268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1EAE1-A0D0-48C8-A95A-9E9F8B5723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6B39-951B-4689-8309-A026EA5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1257D-2137-4464-B7F7-99A7299ED5B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76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6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9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27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4B6A65-3AF0-4013-A3B8-DAC118CBC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31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2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8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7A517-5922-4DC3-9078-C5C6B062891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4E90-FD77-4253-ACB7-76544037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9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229600" cy="2209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  <a:effectLst/>
                <a:latin typeface="Goudy Stout" pitchFamily="18" charset="0"/>
              </a:rPr>
              <a:t>Revolutions in the New world</a:t>
            </a:r>
            <a:endParaRPr lang="en-US" altLang="en-US" dirty="0">
              <a:solidFill>
                <a:srgbClr val="000000"/>
              </a:solidFill>
              <a:effectLst/>
              <a:latin typeface="Goudy Stout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8663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63000" cy="1401762"/>
          </a:xfrm>
        </p:spPr>
        <p:txBody>
          <a:bodyPr>
            <a:noAutofit/>
          </a:bodyPr>
          <a:lstStyle/>
          <a:p>
            <a:r>
              <a:rPr lang="en-US" altLang="en-US" b="1" dirty="0">
                <a:latin typeface="Showcard Gothic" panose="04020904020102020604" pitchFamily="82" charset="0"/>
              </a:rPr>
              <a:t>Oliver Cromwell and the New Model Army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05000"/>
            <a:ext cx="84645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Parliament forms a professional group of soldiers in February of 1645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Very well disciplined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Promotions based on merit, not class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Most members had strong Puritan values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 drinking, cussing, women, gambling, etc.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Cavaliers eventually beaten by New Model Army</a:t>
            </a:r>
          </a:p>
        </p:txBody>
      </p:sp>
    </p:spTree>
    <p:extLst>
      <p:ext uri="{BB962C8B-B14F-4D97-AF65-F5344CB8AC3E}">
        <p14:creationId xmlns:p14="http://schemas.microsoft.com/office/powerpoint/2010/main" val="23268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howcard Gothic" panose="04020904020102020604" pitchFamily="82" charset="0"/>
              </a:rPr>
              <a:t>Civil War</a:t>
            </a:r>
            <a:endParaRPr lang="en-US" b="1" dirty="0">
              <a:latin typeface="Showcard Gothic" panose="040209040201020206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Oliver Cromwell and the Roundheads win the war</a:t>
            </a:r>
          </a:p>
          <a:p>
            <a:r>
              <a:rPr lang="en-US" altLang="en-US" dirty="0" smtClean="0"/>
              <a:t>Parliament </a:t>
            </a:r>
            <a:r>
              <a:rPr lang="en-US" altLang="en-US" dirty="0"/>
              <a:t>tries King Charles I for being a tyrant, traitor, murderer, and public enemy.”</a:t>
            </a:r>
          </a:p>
          <a:p>
            <a:r>
              <a:rPr lang="en-US" altLang="en-US" dirty="0"/>
              <a:t>Was beheaded in January of 1649</a:t>
            </a:r>
          </a:p>
          <a:p>
            <a:r>
              <a:rPr lang="en-US" altLang="en-US" dirty="0"/>
              <a:t>Sent shock waves throughout Europe</a:t>
            </a:r>
          </a:p>
          <a:p>
            <a:r>
              <a:rPr lang="en-US" altLang="en-US" dirty="0"/>
              <a:t>If a monarch in England can be killed, a monarch can be killed in any country.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Cromwell set up a dictatorship and rules until his death</a:t>
            </a:r>
            <a:r>
              <a:rPr lang="en-US" dirty="0" smtClean="0"/>
              <a:t> in 1658</a:t>
            </a:r>
          </a:p>
          <a:p>
            <a:r>
              <a:rPr lang="en-US" dirty="0" smtClean="0"/>
              <a:t>Parliament restores Monarchy after his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howcard Gothic" panose="04020904020102020604" pitchFamily="82" charset="0"/>
              </a:rPr>
              <a:t>Glorious Revolution</a:t>
            </a:r>
            <a:endParaRPr lang="en-US" b="1" dirty="0">
              <a:latin typeface="Showcard Gothic" panose="040209040201020206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1685 James II becomes King (Catholic)</a:t>
            </a:r>
          </a:p>
          <a:p>
            <a:r>
              <a:rPr lang="en-US" dirty="0" smtClean="0"/>
              <a:t>Names Catholics to High positions in the Government</a:t>
            </a:r>
          </a:p>
          <a:p>
            <a:r>
              <a:rPr lang="en-US" dirty="0" smtClean="0"/>
              <a:t>Parliament invites Dutch leader William of Orange to invade England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James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lees and William &amp; Mary begin to rule England. – Constitutional Monarchy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howcard Gothic" panose="04020904020102020604" pitchFamily="82" charset="0"/>
              </a:rPr>
              <a:t>Bill of Rights</a:t>
            </a:r>
            <a:endParaRPr lang="en-US" b="1" dirty="0">
              <a:latin typeface="Showcard Gothic" panose="040209040201020206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and Mary must agree to recognize Parliament and its rights</a:t>
            </a:r>
          </a:p>
          <a:p>
            <a:r>
              <a:rPr lang="en-US" dirty="0" smtClean="0"/>
              <a:t>Can only raise an Army with parliaments consent</a:t>
            </a:r>
          </a:p>
          <a:p>
            <a:r>
              <a:rPr lang="en-US" dirty="0" smtClean="0"/>
              <a:t>Citizens have the right to bear arms</a:t>
            </a:r>
          </a:p>
          <a:p>
            <a:r>
              <a:rPr lang="en-US" dirty="0" smtClean="0"/>
              <a:t>Trial by Jury (Habeas Corpus)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effectLst/>
                <a:latin typeface="Showcard Gothic" pitchFamily="82" charset="0"/>
              </a:rPr>
              <a:t>Britain and Its Colonies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During the 1600s and the 1700s Great Britain had formed a profitable colonial organization along the eastern coast of the modern-day United States.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The colonies felt that they were independent.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England insisted on taxing the colonies and trying to control them.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This led to call for colonial independence and a revolt.</a:t>
            </a:r>
          </a:p>
        </p:txBody>
      </p:sp>
    </p:spTree>
    <p:extLst>
      <p:ext uri="{BB962C8B-B14F-4D97-AF65-F5344CB8AC3E}">
        <p14:creationId xmlns:p14="http://schemas.microsoft.com/office/powerpoint/2010/main" val="16415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  <a:effectLst/>
                <a:latin typeface="Showcard Gothic" pitchFamily="82" charset="0"/>
              </a:rPr>
              <a:t>The Influence of the Enlightenment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4191000"/>
            <a:ext cx="4038600" cy="22860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effectLst/>
              </a:rPr>
              <a:t>EXAMPLE: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effectLst/>
              </a:rPr>
              <a:t>Locke – Power of the gov’t comes from the people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effectLst/>
              </a:rPr>
              <a:t>US Constitution – “We the people of the United States…”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876800" y="1981200"/>
            <a:ext cx="4038600" cy="19812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effectLst/>
              </a:rPr>
              <a:t>EXAMPLE: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effectLst/>
              </a:rPr>
              <a:t>Voltaire – Free Speech, Religious Toleration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effectLst/>
              </a:rPr>
              <a:t>US Constitution – Bill of Rights</a:t>
            </a:r>
          </a:p>
        </p:txBody>
      </p:sp>
      <p:sp>
        <p:nvSpPr>
          <p:cNvPr id="121864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4953000" y="4114800"/>
            <a:ext cx="4038600" cy="24384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effectLst/>
              </a:rPr>
              <a:t>EXAMPLE: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effectLst/>
              </a:rPr>
              <a:t>Montesquieu – Separation of powers of gov’t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  <a:effectLst/>
              </a:rPr>
              <a:t>US Constitution – Establishes executive, legislative, and judicial branches of the gov’t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81200"/>
            <a:ext cx="42672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effectLst/>
              </a:rPr>
              <a:t>Leaders in the English Colonies used the ideas of Enlightenment Thinkers to justify their call for independence.</a:t>
            </a:r>
          </a:p>
        </p:txBody>
      </p:sp>
    </p:spTree>
    <p:extLst>
      <p:ext uri="{BB962C8B-B14F-4D97-AF65-F5344CB8AC3E}">
        <p14:creationId xmlns:p14="http://schemas.microsoft.com/office/powerpoint/2010/main" val="35564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>
                <a:solidFill>
                  <a:srgbClr val="000000"/>
                </a:solidFill>
                <a:effectLst/>
                <a:latin typeface="Showcard Gothic" pitchFamily="82" charset="0"/>
              </a:rPr>
              <a:t>American Revolution’s Influence Abroad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effectLst/>
              </a:rPr>
              <a:t>The country that was most influenced</a:t>
            </a:r>
            <a:r>
              <a:rPr lang="en-US" altLang="en-US" sz="2800" dirty="0">
                <a:solidFill>
                  <a:srgbClr val="000000"/>
                </a:solidFill>
                <a:effectLst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effectLst/>
              </a:rPr>
              <a:t>by </a:t>
            </a:r>
            <a:r>
              <a:rPr lang="en-US" altLang="en-US" sz="2800" dirty="0">
                <a:solidFill>
                  <a:srgbClr val="FF0000"/>
                </a:solidFill>
                <a:effectLst/>
              </a:rPr>
              <a:t>the revolution was FRANCE.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Copies of the Declaration of Independence circulated all over France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They looked at the American Revolution as a fulfillment of the Enlightenment thinker’s ideas.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“We talked nothing but of America”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The French people wanted to change the gov’t that they felt was so unjust.</a:t>
            </a:r>
          </a:p>
        </p:txBody>
      </p:sp>
    </p:spTree>
    <p:extLst>
      <p:ext uri="{BB962C8B-B14F-4D97-AF65-F5344CB8AC3E}">
        <p14:creationId xmlns:p14="http://schemas.microsoft.com/office/powerpoint/2010/main" val="22589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>
                <a:solidFill>
                  <a:srgbClr val="000000"/>
                </a:solidFill>
                <a:effectLst/>
                <a:latin typeface="Showcard Gothic" panose="04020904020102020604" pitchFamily="82" charset="0"/>
              </a:rPr>
              <a:t>Independence for Latin Americans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rgbClr val="000000"/>
                </a:solidFill>
                <a:effectLst/>
              </a:rPr>
              <a:t>Problem: Spanish Colonial Class Structure</a:t>
            </a:r>
          </a:p>
          <a:p>
            <a:pPr lvl="1"/>
            <a:r>
              <a:rPr lang="en-US" altLang="en-US" dirty="0" err="1">
                <a:solidFill>
                  <a:srgbClr val="000000"/>
                </a:solidFill>
                <a:effectLst/>
              </a:rPr>
              <a:t>Peninsulares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= those born in Spain (could hold high offices in government)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effectLst/>
              </a:rPr>
              <a:t>Creoles- Spaniards born in the new world (could not hold high levels in gov’t but could serve in the army)---- many were educated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effectLst/>
              </a:rPr>
              <a:t>Mulattos- people of mixed European &amp; African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effectLst/>
              </a:rPr>
              <a:t>Indians- bottom</a:t>
            </a:r>
          </a:p>
          <a:p>
            <a:pPr lvl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*** </a:t>
            </a:r>
            <a:r>
              <a:rPr lang="en-US" altLang="en-US" dirty="0" err="1">
                <a:solidFill>
                  <a:srgbClr val="000000"/>
                </a:solidFill>
                <a:effectLst/>
              </a:rPr>
              <a:t>Peninsulares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 and Creoles held all power</a:t>
            </a:r>
          </a:p>
        </p:txBody>
      </p:sp>
    </p:spTree>
    <p:extLst>
      <p:ext uri="{BB962C8B-B14F-4D97-AF65-F5344CB8AC3E}">
        <p14:creationId xmlns:p14="http://schemas.microsoft.com/office/powerpoint/2010/main" val="1409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effectLst/>
                <a:latin typeface="Showcard Gothic" panose="04020904020102020604" pitchFamily="82" charset="0"/>
              </a:rPr>
              <a:t>Haiti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French Colony- home to 500,000 slaves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100,000 enslaved Africans revolted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Leader- Toussaint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Agreement- end slavery = end to revolt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French sent him to prison anyway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Dessalines- led a 2</a:t>
            </a:r>
            <a:r>
              <a:rPr lang="en-US" altLang="en-US" baseline="30000" dirty="0">
                <a:solidFill>
                  <a:srgbClr val="000000"/>
                </a:solidFill>
                <a:effectLst/>
              </a:rPr>
              <a:t>nd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 revolt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effectLst/>
              </a:rPr>
              <a:t>Haiti - </a:t>
            </a:r>
            <a:r>
              <a:rPr lang="en-US" altLang="en-US" dirty="0">
                <a:solidFill>
                  <a:srgbClr val="FF0000"/>
                </a:solidFill>
                <a:effectLst/>
              </a:rPr>
              <a:t>1</a:t>
            </a:r>
            <a:r>
              <a:rPr lang="en-US" altLang="en-US" baseline="30000" dirty="0">
                <a:solidFill>
                  <a:srgbClr val="FF0000"/>
                </a:solidFill>
                <a:effectLst/>
              </a:rPr>
              <a:t>st</a:t>
            </a:r>
            <a:r>
              <a:rPr lang="en-US" altLang="en-US" dirty="0">
                <a:solidFill>
                  <a:srgbClr val="FF0000"/>
                </a:solidFill>
                <a:effectLst/>
              </a:rPr>
              <a:t> black colony to become free of European rule</a:t>
            </a:r>
          </a:p>
        </p:txBody>
      </p:sp>
      <p:pic>
        <p:nvPicPr>
          <p:cNvPr id="143362" name="Picture 2" descr="Général Toussaint Louver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152401"/>
            <a:ext cx="104775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1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effectLst/>
                <a:latin typeface="Showcard Gothic" panose="04020904020102020604" pitchFamily="82" charset="0"/>
              </a:rPr>
              <a:t>Latin American Independence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Fueled by Napoleon’s invasion of Spain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Led by wealthy, educated Creoles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Military </a:t>
            </a:r>
            <a:r>
              <a:rPr lang="en-US" altLang="en-US" dirty="0" smtClean="0">
                <a:solidFill>
                  <a:srgbClr val="000000"/>
                </a:solidFill>
                <a:effectLst/>
              </a:rPr>
              <a:t>leaders = 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Bolivar and San Martin- joined forces to win independence in Venezuela, Peru, Panama and Ecuador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MEXICO - 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Indians and </a:t>
            </a:r>
            <a:r>
              <a:rPr lang="en-US" altLang="en-US" dirty="0" err="1">
                <a:solidFill>
                  <a:srgbClr val="000000"/>
                </a:solidFill>
                <a:effectLst/>
              </a:rPr>
              <a:t>Mesitzos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 led the fight and later joined with neighboring Creoles</a:t>
            </a:r>
          </a:p>
        </p:txBody>
      </p:sp>
    </p:spTree>
    <p:extLst>
      <p:ext uri="{BB962C8B-B14F-4D97-AF65-F5344CB8AC3E}">
        <p14:creationId xmlns:p14="http://schemas.microsoft.com/office/powerpoint/2010/main" val="5130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ffectLst/>
              </a:rPr>
              <a:t>Warm Up				 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March 30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/>
              </a:rPr>
              <a:t>The first constitutional monarchy in England included Parliament and which leaders?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effectLst/>
            </a:endParaRPr>
          </a:p>
          <a:p>
            <a:pPr marL="914400" indent="-449263">
              <a:buClrTx/>
              <a:buSzPct val="100000"/>
              <a:buFont typeface="+mj-lt"/>
              <a:buAutoNum type="alphaUcPeriod"/>
            </a:pPr>
            <a:r>
              <a:rPr lang="en-US" dirty="0" smtClean="0">
                <a:solidFill>
                  <a:srgbClr val="000000"/>
                </a:solidFill>
                <a:effectLst/>
              </a:rPr>
              <a:t>William and Mary</a:t>
            </a:r>
          </a:p>
          <a:p>
            <a:pPr marL="914400" indent="-449263">
              <a:buClrTx/>
              <a:buSzPct val="100000"/>
              <a:buFont typeface="+mj-lt"/>
              <a:buAutoNum type="alphaUcPeriod"/>
            </a:pPr>
            <a:r>
              <a:rPr lang="en-US" dirty="0" smtClean="0">
                <a:solidFill>
                  <a:srgbClr val="000000"/>
                </a:solidFill>
                <a:effectLst/>
              </a:rPr>
              <a:t>Charles II</a:t>
            </a:r>
          </a:p>
          <a:p>
            <a:pPr marL="914400" indent="-449263">
              <a:buClrTx/>
              <a:buSzPct val="100000"/>
              <a:buFont typeface="+mj-lt"/>
              <a:buAutoNum type="alphaUcPeriod"/>
            </a:pPr>
            <a:r>
              <a:rPr lang="en-US" dirty="0" smtClean="0">
                <a:solidFill>
                  <a:srgbClr val="000000"/>
                </a:solidFill>
                <a:effectLst/>
              </a:rPr>
              <a:t>James I		</a:t>
            </a:r>
          </a:p>
          <a:p>
            <a:pPr marL="914400" indent="-449263">
              <a:buClrTx/>
              <a:buSzPct val="100000"/>
              <a:buFont typeface="+mj-lt"/>
              <a:buAutoNum type="alphaUcPeriod"/>
            </a:pPr>
            <a:r>
              <a:rPr lang="en-US" dirty="0" smtClean="0">
                <a:solidFill>
                  <a:srgbClr val="000000"/>
                </a:solidFill>
                <a:effectLst/>
              </a:rPr>
              <a:t>Catherine and Henry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  <a:effectLst/>
                <a:latin typeface="Showcard Gothic" panose="04020904020102020604" pitchFamily="82" charset="0"/>
              </a:rPr>
              <a:t>Glorious Revolution</a:t>
            </a:r>
            <a:endParaRPr lang="en-US" sz="5400" dirty="0">
              <a:solidFill>
                <a:srgbClr val="000000"/>
              </a:solidFill>
              <a:effectLst/>
              <a:latin typeface="Showcard Gothic" panose="040209040201020206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In 16</a:t>
            </a:r>
            <a:r>
              <a:rPr lang="en-US" baseline="30000" dirty="0" smtClean="0">
                <a:solidFill>
                  <a:srgbClr val="FF0000"/>
                </a:solidFill>
                <a:effectLst/>
              </a:rPr>
              <a:t>th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 17</a:t>
            </a:r>
            <a:r>
              <a:rPr lang="en-US" baseline="30000" dirty="0" smtClean="0">
                <a:solidFill>
                  <a:srgbClr val="FF0000"/>
                </a:solidFill>
                <a:effectLst/>
              </a:rPr>
              <a:t>th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centuries most countries were ruled by absolute monarchs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Divine right of Kings: Kings not  accountable to citizens only to God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In England Monarchs realized having the support of Parliament was good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275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www.mscunningham.com/uploads/8/1/6/4/8164478/165810871_orig.gif?4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6" y="1600200"/>
            <a:ext cx="9177867" cy="474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4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.mscunningham.com/uploads/8/1/6/4/8164478/808835991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67" y="1524000"/>
            <a:ext cx="9177867" cy="506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/>
                <a:latin typeface="Showcard Gothic" panose="04020904020102020604" pitchFamily="82" charset="0"/>
              </a:rPr>
              <a:t>Background</a:t>
            </a:r>
            <a:endParaRPr lang="en-US" dirty="0">
              <a:solidFill>
                <a:srgbClr val="000000"/>
              </a:solidFill>
              <a:effectLst/>
              <a:latin typeface="Showcard Gothic" panose="040209040201020206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/>
              </a:rPr>
              <a:t>King Henry VIII and Queen Elizabeth regularly consulted Parliament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King James I tries to re-establish an absolute  Monarchy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Reign was referred to as the Eleven Years of Tyranny - 1629-1640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</a:rPr>
              <a:t>1642 Civil War broke out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62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Showcard Gothic" panose="04020904020102020604" pitchFamily="82" charset="0"/>
              </a:rPr>
              <a:t>English Civil War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Charles I tries to get Scottish to follow Anglican Prayer Book</a:t>
            </a:r>
          </a:p>
          <a:p>
            <a:r>
              <a:rPr lang="en-US" altLang="en-US" sz="2800" dirty="0"/>
              <a:t>Scots get mad, form an army, threaten to invade England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Charles needs money to fight the Scots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He can only get money by calling Parliament</a:t>
            </a:r>
          </a:p>
          <a:p>
            <a:r>
              <a:rPr lang="en-US" altLang="en-US" sz="2800" dirty="0"/>
              <a:t>Parliament hasn’t been called for 11 years</a:t>
            </a:r>
          </a:p>
        </p:txBody>
      </p:sp>
    </p:spTree>
    <p:extLst>
      <p:ext uri="{BB962C8B-B14F-4D97-AF65-F5344CB8AC3E}">
        <p14:creationId xmlns:p14="http://schemas.microsoft.com/office/powerpoint/2010/main" val="37084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Showcard Gothic" panose="04020904020102020604" pitchFamily="82" charset="0"/>
              </a:rPr>
              <a:t>The Long Parliament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Parliament </a:t>
            </a:r>
            <a:r>
              <a:rPr lang="en-US" altLang="en-US" dirty="0"/>
              <a:t>meets from 1640-1653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Parliament tries to pass laws limiting the power of the King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This makes Charles mad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He tries to arrest several leaders of Parliament, but they escaped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People of London get angry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Charles flees to Northern England to raise an army</a:t>
            </a:r>
          </a:p>
        </p:txBody>
      </p:sp>
    </p:spTree>
    <p:extLst>
      <p:ext uri="{BB962C8B-B14F-4D97-AF65-F5344CB8AC3E}">
        <p14:creationId xmlns:p14="http://schemas.microsoft.com/office/powerpoint/2010/main" val="34234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Showcard Gothic" panose="04020904020102020604" pitchFamily="82" charset="0"/>
              </a:rPr>
              <a:t>English Civil War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2 </a:t>
            </a:r>
            <a:r>
              <a:rPr lang="en-US" altLang="en-US" sz="3600" dirty="0"/>
              <a:t>sides</a:t>
            </a:r>
          </a:p>
          <a:p>
            <a:pPr lvl="1"/>
            <a:r>
              <a:rPr lang="en-US" altLang="en-US" sz="3200" dirty="0" smtClean="0">
                <a:solidFill>
                  <a:srgbClr val="FF0000"/>
                </a:solidFill>
              </a:rPr>
              <a:t>Cavaliers  - were </a:t>
            </a:r>
            <a:r>
              <a:rPr lang="en-US" altLang="en-US" sz="3200" dirty="0">
                <a:solidFill>
                  <a:srgbClr val="FF0000"/>
                </a:solidFill>
              </a:rPr>
              <a:t>loyal to the King</a:t>
            </a:r>
          </a:p>
          <a:p>
            <a:pPr lvl="2"/>
            <a:r>
              <a:rPr lang="en-US" altLang="en-US" sz="2800" dirty="0"/>
              <a:t>Wealthy nobles, Flashy, long haired</a:t>
            </a:r>
          </a:p>
          <a:p>
            <a:pPr lvl="1"/>
            <a:r>
              <a:rPr lang="en-US" altLang="en-US" sz="3200" dirty="0">
                <a:solidFill>
                  <a:srgbClr val="FF0000"/>
                </a:solidFill>
              </a:rPr>
              <a:t>Roundheads </a:t>
            </a:r>
            <a:r>
              <a:rPr lang="en-US" altLang="en-US" sz="3200" dirty="0" smtClean="0">
                <a:solidFill>
                  <a:srgbClr val="FF0000"/>
                </a:solidFill>
              </a:rPr>
              <a:t> - Led by Oliver Cromwell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2"/>
            <a:r>
              <a:rPr lang="en-US" altLang="en-US" sz="2800" dirty="0"/>
              <a:t>Were Puritan supporters of Parliament</a:t>
            </a:r>
          </a:p>
          <a:p>
            <a:pPr lvl="2"/>
            <a:r>
              <a:rPr lang="en-US" altLang="en-US" sz="2800" dirty="0"/>
              <a:t>Working class, middle class and Puritans</a:t>
            </a:r>
          </a:p>
          <a:p>
            <a:pPr lvl="2"/>
            <a:r>
              <a:rPr lang="en-US" altLang="en-US" sz="2800" dirty="0"/>
              <a:t>No side wins for first few years of war</a:t>
            </a:r>
          </a:p>
        </p:txBody>
      </p:sp>
    </p:spTree>
    <p:extLst>
      <p:ext uri="{BB962C8B-B14F-4D97-AF65-F5344CB8AC3E}">
        <p14:creationId xmlns:p14="http://schemas.microsoft.com/office/powerpoint/2010/main" val="25804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812</Words>
  <Application>Microsoft Office PowerPoint</Application>
  <PresentationFormat>On-screen Show (4:3)</PresentationFormat>
  <Paragraphs>106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Goudy Stout</vt:lpstr>
      <vt:lpstr>Showcard Gothic</vt:lpstr>
      <vt:lpstr>Office Theme</vt:lpstr>
      <vt:lpstr>Revolutions in the New world</vt:lpstr>
      <vt:lpstr>Warm Up       March 30</vt:lpstr>
      <vt:lpstr>Glorious Revolution</vt:lpstr>
      <vt:lpstr>PowerPoint Presentation</vt:lpstr>
      <vt:lpstr>PowerPoint Presentation</vt:lpstr>
      <vt:lpstr>Background</vt:lpstr>
      <vt:lpstr>English Civil War</vt:lpstr>
      <vt:lpstr>The Long Parliament</vt:lpstr>
      <vt:lpstr>English Civil War</vt:lpstr>
      <vt:lpstr>Oliver Cromwell and the New Model Army</vt:lpstr>
      <vt:lpstr>Civil War</vt:lpstr>
      <vt:lpstr>Glorious Revolution</vt:lpstr>
      <vt:lpstr>Bill of Rights</vt:lpstr>
      <vt:lpstr>Britain and Its Colonies</vt:lpstr>
      <vt:lpstr>The Influence of the Enlightenment</vt:lpstr>
      <vt:lpstr>American Revolution’s Influence Abroad</vt:lpstr>
      <vt:lpstr>Independence for Latin Americans</vt:lpstr>
      <vt:lpstr>Haiti</vt:lpstr>
      <vt:lpstr>Latin American Independence</vt:lpstr>
    </vt:vector>
  </TitlesOfParts>
  <Company>PCSS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Parker</dc:creator>
  <cp:lastModifiedBy>Jennifer Glazier</cp:lastModifiedBy>
  <cp:revision>10</cp:revision>
  <dcterms:created xsi:type="dcterms:W3CDTF">2016-03-23T15:26:41Z</dcterms:created>
  <dcterms:modified xsi:type="dcterms:W3CDTF">2018-05-03T13:38:59Z</dcterms:modified>
</cp:coreProperties>
</file>