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4E3D6BC-D69F-42A5-A521-801EC0C6890E}"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4C008-6A1C-44C6-994F-AE983D1D2A0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E3D6BC-D69F-42A5-A521-801EC0C6890E}"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4C008-6A1C-44C6-994F-AE983D1D2A0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4E3D6BC-D69F-42A5-A521-801EC0C6890E}"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4C008-6A1C-44C6-994F-AE983D1D2A0F}"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E3D6BC-D69F-42A5-A521-801EC0C6890E}"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4C008-6A1C-44C6-994F-AE983D1D2A0F}"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E3D6BC-D69F-42A5-A521-801EC0C6890E}"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4C008-6A1C-44C6-994F-AE983D1D2A0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4E3D6BC-D69F-42A5-A521-801EC0C6890E}" type="datetimeFigureOut">
              <a:rPr lang="en-US" smtClean="0"/>
              <a:t>4/9/2015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14C008-6A1C-44C6-994F-AE983D1D2A0F}"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E3D6BC-D69F-42A5-A521-801EC0C6890E}" type="datetimeFigureOut">
              <a:rPr lang="en-US" smtClean="0"/>
              <a:t>4/9/2015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14C008-6A1C-44C6-994F-AE983D1D2A0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E3D6BC-D69F-42A5-A521-801EC0C6890E}" type="datetimeFigureOut">
              <a:rPr lang="en-US" smtClean="0"/>
              <a:t>4/9/2015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14C008-6A1C-44C6-994F-AE983D1D2A0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4E3D6BC-D69F-42A5-A521-801EC0C6890E}" type="datetimeFigureOut">
              <a:rPr lang="en-US" smtClean="0"/>
              <a:t>4/9/2015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14C008-6A1C-44C6-994F-AE983D1D2A0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4E3D6BC-D69F-42A5-A521-801EC0C6890E}" type="datetimeFigureOut">
              <a:rPr lang="en-US" smtClean="0"/>
              <a:t>4/9/2015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14C008-6A1C-44C6-994F-AE983D1D2A0F}"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E3D6BC-D69F-42A5-A521-801EC0C6890E}" type="datetimeFigureOut">
              <a:rPr lang="en-US" smtClean="0"/>
              <a:t>4/9/2015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14C008-6A1C-44C6-994F-AE983D1D2A0F}"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4E3D6BC-D69F-42A5-A521-801EC0C6890E}" type="datetimeFigureOut">
              <a:rPr lang="en-US" smtClean="0"/>
              <a:t>4/9/2015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814C008-6A1C-44C6-994F-AE983D1D2A0F}"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 Finance</a:t>
            </a:r>
            <a:endParaRPr lang="en-US" dirty="0"/>
          </a:p>
        </p:txBody>
      </p:sp>
      <p:sp>
        <p:nvSpPr>
          <p:cNvPr id="3" name="Subtitle 2"/>
          <p:cNvSpPr>
            <a:spLocks noGrp="1"/>
          </p:cNvSpPr>
          <p:nvPr>
            <p:ph type="subTitle" idx="1"/>
          </p:nvPr>
        </p:nvSpPr>
        <p:spPr/>
        <p:txBody>
          <a:bodyPr/>
          <a:lstStyle/>
          <a:p>
            <a:r>
              <a:rPr lang="en-US" dirty="0" smtClean="0"/>
              <a:t>Part 2</a:t>
            </a:r>
            <a:endParaRPr lang="en-US" dirty="0"/>
          </a:p>
        </p:txBody>
      </p:sp>
    </p:spTree>
    <p:extLst>
      <p:ext uri="{BB962C8B-B14F-4D97-AF65-F5344CB8AC3E}">
        <p14:creationId xmlns:p14="http://schemas.microsoft.com/office/powerpoint/2010/main" val="2485710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Purpose- Provides financial protection to dependents of policy owner when policy owner dies</a:t>
            </a:r>
            <a:r>
              <a:rPr lang="en-US" dirty="0" smtClean="0"/>
              <a:t>.</a:t>
            </a:r>
          </a:p>
          <a:p>
            <a:r>
              <a:rPr lang="en-US" dirty="0" smtClean="0"/>
              <a:t>Examples-</a:t>
            </a:r>
          </a:p>
          <a:p>
            <a:pPr lvl="1"/>
            <a:r>
              <a:rPr lang="en-US" dirty="0"/>
              <a:t>Term Life: Offers protection for a specified period of time </a:t>
            </a:r>
            <a:endParaRPr lang="en-US" dirty="0" smtClean="0"/>
          </a:p>
          <a:p>
            <a:pPr lvl="1"/>
            <a:r>
              <a:rPr lang="en-US" dirty="0" smtClean="0"/>
              <a:t>Whole </a:t>
            </a:r>
            <a:r>
              <a:rPr lang="en-US" dirty="0"/>
              <a:t>Life: Offer protection that remains in effect during the lifetime of the insured and acquires cash value</a:t>
            </a:r>
          </a:p>
        </p:txBody>
      </p:sp>
      <p:sp>
        <p:nvSpPr>
          <p:cNvPr id="3" name="Title 2"/>
          <p:cNvSpPr>
            <a:spLocks noGrp="1"/>
          </p:cNvSpPr>
          <p:nvPr>
            <p:ph type="title"/>
          </p:nvPr>
        </p:nvSpPr>
        <p:spPr/>
        <p:txBody>
          <a:bodyPr/>
          <a:lstStyle/>
          <a:p>
            <a:r>
              <a:rPr lang="en-US" dirty="0" smtClean="0"/>
              <a:t>Life</a:t>
            </a:r>
            <a:endParaRPr lang="en-US" dirty="0"/>
          </a:p>
        </p:txBody>
      </p:sp>
    </p:spTree>
    <p:extLst>
      <p:ext uri="{BB962C8B-B14F-4D97-AF65-F5344CB8AC3E}">
        <p14:creationId xmlns:p14="http://schemas.microsoft.com/office/powerpoint/2010/main" val="2750578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The purchase of insurance involves paying an amount called a premium at regular intervals, with the understanding that if negative events occur, the insurance company will pay certain costs. </a:t>
            </a:r>
            <a:endParaRPr lang="en-US" dirty="0" smtClean="0"/>
          </a:p>
          <a:p>
            <a:r>
              <a:rPr lang="en-US" dirty="0"/>
              <a:t>Insurance works on the principle that in a large group of people historical experience allows one to predict with some accuracy how many of them will suffer a negative event each year--but no one can say in advance exactly who in the group will suffer the negative events. </a:t>
            </a:r>
            <a:endParaRPr lang="en-US" dirty="0" smtClean="0"/>
          </a:p>
        </p:txBody>
      </p:sp>
      <p:sp>
        <p:nvSpPr>
          <p:cNvPr id="3" name="Title 2"/>
          <p:cNvSpPr>
            <a:spLocks noGrp="1"/>
          </p:cNvSpPr>
          <p:nvPr>
            <p:ph type="title"/>
          </p:nvPr>
        </p:nvSpPr>
        <p:spPr/>
        <p:txBody>
          <a:bodyPr/>
          <a:lstStyle/>
          <a:p>
            <a:r>
              <a:rPr lang="en-US" dirty="0" smtClean="0"/>
              <a:t>Costs and Benefits of Insurance</a:t>
            </a:r>
            <a:endParaRPr lang="en-US" dirty="0"/>
          </a:p>
        </p:txBody>
      </p:sp>
    </p:spTree>
    <p:extLst>
      <p:ext uri="{BB962C8B-B14F-4D97-AF65-F5344CB8AC3E}">
        <p14:creationId xmlns:p14="http://schemas.microsoft.com/office/powerpoint/2010/main" val="263143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Individuals who are averse to taking risks prefer to pay an insurance premium, and be protected against the high costs of negative events, instead of waiting to find out if they are unlucky enough to suffer the negative events. </a:t>
            </a:r>
            <a:endParaRPr lang="en-US" dirty="0" smtClean="0"/>
          </a:p>
          <a:p>
            <a:r>
              <a:rPr lang="en-US" dirty="0" smtClean="0"/>
              <a:t>The </a:t>
            </a:r>
            <a:r>
              <a:rPr lang="en-US" dirty="0"/>
              <a:t>great irony of insurance is that it is a purchase one hopes never to benefit from--since that would mean that the negative event has occurred.</a:t>
            </a:r>
          </a:p>
          <a:p>
            <a:endParaRPr lang="en-US" dirty="0"/>
          </a:p>
        </p:txBody>
      </p:sp>
      <p:sp>
        <p:nvSpPr>
          <p:cNvPr id="3" name="Title 2"/>
          <p:cNvSpPr>
            <a:spLocks noGrp="1"/>
          </p:cNvSpPr>
          <p:nvPr>
            <p:ph type="title"/>
          </p:nvPr>
        </p:nvSpPr>
        <p:spPr/>
        <p:txBody>
          <a:bodyPr/>
          <a:lstStyle/>
          <a:p>
            <a:r>
              <a:rPr lang="en-US" dirty="0" smtClean="0"/>
              <a:t>Costs and Benefits Continued</a:t>
            </a:r>
            <a:endParaRPr lang="en-US" dirty="0"/>
          </a:p>
        </p:txBody>
      </p:sp>
    </p:spTree>
    <p:extLst>
      <p:ext uri="{BB962C8B-B14F-4D97-AF65-F5344CB8AC3E}">
        <p14:creationId xmlns:p14="http://schemas.microsoft.com/office/powerpoint/2010/main" val="158395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SSEPF6 The student will describe how the earnings of workers are determined in the marketplace </a:t>
            </a:r>
            <a:endParaRPr lang="en-US" dirty="0" smtClean="0"/>
          </a:p>
          <a:p>
            <a:pPr lvl="1"/>
            <a:r>
              <a:rPr lang="en-US" dirty="0" smtClean="0"/>
              <a:t>a</a:t>
            </a:r>
            <a:r>
              <a:rPr lang="en-US" dirty="0"/>
              <a:t>. identify skills which are required to be successful in the </a:t>
            </a:r>
            <a:r>
              <a:rPr lang="en-US" dirty="0" smtClean="0"/>
              <a:t>workplace</a:t>
            </a:r>
          </a:p>
          <a:p>
            <a:pPr lvl="1"/>
            <a:r>
              <a:rPr lang="en-US" dirty="0"/>
              <a:t>b. explain the significance of investment in education, training and skill development.</a:t>
            </a:r>
          </a:p>
        </p:txBody>
      </p:sp>
      <p:sp>
        <p:nvSpPr>
          <p:cNvPr id="3" name="Title 2"/>
          <p:cNvSpPr>
            <a:spLocks noGrp="1"/>
          </p:cNvSpPr>
          <p:nvPr>
            <p:ph type="title"/>
          </p:nvPr>
        </p:nvSpPr>
        <p:spPr/>
        <p:txBody>
          <a:bodyPr/>
          <a:lstStyle/>
          <a:p>
            <a:r>
              <a:rPr lang="en-US" dirty="0" smtClean="0"/>
              <a:t>Standard</a:t>
            </a:r>
            <a:endParaRPr lang="en-US" dirty="0"/>
          </a:p>
        </p:txBody>
      </p:sp>
    </p:spTree>
    <p:extLst>
      <p:ext uri="{BB962C8B-B14F-4D97-AF65-F5344CB8AC3E}">
        <p14:creationId xmlns:p14="http://schemas.microsoft.com/office/powerpoint/2010/main" val="66732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Competent workers in the high-performance workplace need: </a:t>
            </a:r>
          </a:p>
          <a:p>
            <a:pPr lvl="1"/>
            <a:r>
              <a:rPr lang="en-US" dirty="0" smtClean="0"/>
              <a:t>Basic </a:t>
            </a:r>
            <a:r>
              <a:rPr lang="en-US" dirty="0"/>
              <a:t>Skills – reading, writing, arithmetic and mathematics, speaking and listening; </a:t>
            </a:r>
            <a:endParaRPr lang="en-US" dirty="0" smtClean="0"/>
          </a:p>
          <a:p>
            <a:pPr lvl="1"/>
            <a:r>
              <a:rPr lang="en-US" dirty="0" smtClean="0"/>
              <a:t>Thinking </a:t>
            </a:r>
            <a:r>
              <a:rPr lang="en-US" dirty="0"/>
              <a:t>Skills – the ability to learn, to reason, to think creatively, to make decisions, and to solve </a:t>
            </a:r>
            <a:r>
              <a:rPr lang="en-US" dirty="0" smtClean="0"/>
              <a:t>problems;</a:t>
            </a:r>
          </a:p>
          <a:p>
            <a:pPr lvl="1"/>
            <a:r>
              <a:rPr lang="en-US" dirty="0" smtClean="0"/>
              <a:t>Personal </a:t>
            </a:r>
            <a:r>
              <a:rPr lang="en-US" dirty="0"/>
              <a:t>Qualities – individual responsibility, self-esteem and self-management, sociability, and integrity.</a:t>
            </a:r>
          </a:p>
        </p:txBody>
      </p:sp>
      <p:sp>
        <p:nvSpPr>
          <p:cNvPr id="3" name="Title 2"/>
          <p:cNvSpPr>
            <a:spLocks noGrp="1"/>
          </p:cNvSpPr>
          <p:nvPr>
            <p:ph type="title"/>
          </p:nvPr>
        </p:nvSpPr>
        <p:spPr/>
        <p:txBody>
          <a:bodyPr>
            <a:normAutofit fontScale="90000"/>
          </a:bodyPr>
          <a:lstStyle/>
          <a:p>
            <a:r>
              <a:rPr lang="en-US" dirty="0" smtClean="0"/>
              <a:t>Skills needed to be a successful worker</a:t>
            </a:r>
            <a:endParaRPr lang="en-US" dirty="0"/>
          </a:p>
        </p:txBody>
      </p:sp>
    </p:spTree>
    <p:extLst>
      <p:ext uri="{BB962C8B-B14F-4D97-AF65-F5344CB8AC3E}">
        <p14:creationId xmlns:p14="http://schemas.microsoft.com/office/powerpoint/2010/main" val="45348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Human capital refers to the combination of a person's education, knowledge, experience, health, habits, training and talent. </a:t>
            </a:r>
            <a:endParaRPr lang="en-US" dirty="0" smtClean="0"/>
          </a:p>
          <a:p>
            <a:r>
              <a:rPr lang="en-US" dirty="0" smtClean="0"/>
              <a:t>A </a:t>
            </a:r>
            <a:r>
              <a:rPr lang="en-US" dirty="0"/>
              <a:t>person who has acquired more human capital will be able to produce more. At the individual level, additions to human capital are closely connected to earning higher wages and income</a:t>
            </a:r>
            <a:r>
              <a:rPr lang="en-US" dirty="0" smtClean="0"/>
              <a:t>.</a:t>
            </a:r>
          </a:p>
          <a:p>
            <a:r>
              <a:rPr lang="en-US" dirty="0"/>
              <a:t>Human capital does </a:t>
            </a:r>
            <a:r>
              <a:rPr lang="en-US" b="1" dirty="0"/>
              <a:t>not</a:t>
            </a:r>
            <a:r>
              <a:rPr lang="en-US" dirty="0"/>
              <a:t> increase because someone earns a particular degree. It increases because one learns something in the process of earning that degree. </a:t>
            </a:r>
            <a:endParaRPr lang="en-US" dirty="0" smtClean="0"/>
          </a:p>
          <a:p>
            <a:r>
              <a:rPr lang="en-US" dirty="0" smtClean="0"/>
              <a:t>People </a:t>
            </a:r>
            <a:r>
              <a:rPr lang="en-US" dirty="0"/>
              <a:t>improve their human capital by investing in themselves in thousands of ways, but most of the ways involve study, practice and </a:t>
            </a:r>
            <a:r>
              <a:rPr lang="en-US" dirty="0" smtClean="0"/>
              <a:t>self-discipline.</a:t>
            </a:r>
            <a:endParaRPr lang="en-US" dirty="0"/>
          </a:p>
        </p:txBody>
      </p:sp>
      <p:sp>
        <p:nvSpPr>
          <p:cNvPr id="3" name="Title 2"/>
          <p:cNvSpPr>
            <a:spLocks noGrp="1"/>
          </p:cNvSpPr>
          <p:nvPr>
            <p:ph type="title"/>
          </p:nvPr>
        </p:nvSpPr>
        <p:spPr/>
        <p:txBody>
          <a:bodyPr/>
          <a:lstStyle/>
          <a:p>
            <a:r>
              <a:rPr lang="en-US" dirty="0" smtClean="0"/>
              <a:t>Human Capital</a:t>
            </a:r>
            <a:endParaRPr lang="en-US" dirty="0"/>
          </a:p>
        </p:txBody>
      </p:sp>
    </p:spTree>
    <p:extLst>
      <p:ext uri="{BB962C8B-B14F-4D97-AF65-F5344CB8AC3E}">
        <p14:creationId xmlns:p14="http://schemas.microsoft.com/office/powerpoint/2010/main" val="2358417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SSEPF5 The student will describe how insurance and other risk-management strategies protect against financial loss</a:t>
            </a:r>
            <a:r>
              <a:rPr lang="en-US" dirty="0" smtClean="0"/>
              <a:t>.</a:t>
            </a:r>
          </a:p>
          <a:p>
            <a:pPr lvl="1"/>
            <a:r>
              <a:rPr lang="en-US" dirty="0" smtClean="0"/>
              <a:t> </a:t>
            </a:r>
            <a:r>
              <a:rPr lang="en-US" dirty="0"/>
              <a:t>a. list various types of insurance such as automobile, health, life, disability and </a:t>
            </a:r>
            <a:r>
              <a:rPr lang="en-US" dirty="0" smtClean="0"/>
              <a:t>property</a:t>
            </a:r>
          </a:p>
          <a:p>
            <a:pPr lvl="1"/>
            <a:r>
              <a:rPr lang="en-US" dirty="0"/>
              <a:t>b. explain the costs and benefits associated with different types of insurance</a:t>
            </a:r>
          </a:p>
        </p:txBody>
      </p:sp>
      <p:sp>
        <p:nvSpPr>
          <p:cNvPr id="3" name="Title 2"/>
          <p:cNvSpPr>
            <a:spLocks noGrp="1"/>
          </p:cNvSpPr>
          <p:nvPr>
            <p:ph type="title"/>
          </p:nvPr>
        </p:nvSpPr>
        <p:spPr/>
        <p:txBody>
          <a:bodyPr/>
          <a:lstStyle/>
          <a:p>
            <a:r>
              <a:rPr lang="en-US" dirty="0" smtClean="0"/>
              <a:t>Standard</a:t>
            </a:r>
            <a:endParaRPr lang="en-US" dirty="0"/>
          </a:p>
        </p:txBody>
      </p:sp>
    </p:spTree>
    <p:extLst>
      <p:ext uri="{BB962C8B-B14F-4D97-AF65-F5344CB8AC3E}">
        <p14:creationId xmlns:p14="http://schemas.microsoft.com/office/powerpoint/2010/main" val="2529375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Insurance is a practice or arrangement whereby a company provides a guarantee of compensation for specified forms of loss, damage, injury or death</a:t>
            </a:r>
            <a:r>
              <a:rPr lang="en-US" dirty="0" smtClean="0"/>
              <a:t>.</a:t>
            </a:r>
          </a:p>
          <a:p>
            <a:r>
              <a:rPr lang="en-US" dirty="0" smtClean="0"/>
              <a:t> </a:t>
            </a:r>
            <a:r>
              <a:rPr lang="en-US" dirty="0"/>
              <a:t>People obtain such guarantees by buying insurance policies, for which they pay premiums. </a:t>
            </a:r>
            <a:endParaRPr lang="en-US" dirty="0" smtClean="0"/>
          </a:p>
          <a:p>
            <a:r>
              <a:rPr lang="en-US" dirty="0" smtClean="0"/>
              <a:t>The </a:t>
            </a:r>
            <a:r>
              <a:rPr lang="en-US" dirty="0"/>
              <a:t>process allows for the spreading out of risk over a pool of insurance policyholders, with the expectation that only a few policyholders will actually experience losses for which claims must be made. </a:t>
            </a:r>
          </a:p>
        </p:txBody>
      </p:sp>
      <p:sp>
        <p:nvSpPr>
          <p:cNvPr id="3" name="Title 2"/>
          <p:cNvSpPr>
            <a:spLocks noGrp="1"/>
          </p:cNvSpPr>
          <p:nvPr>
            <p:ph type="title"/>
          </p:nvPr>
        </p:nvSpPr>
        <p:spPr/>
        <p:txBody>
          <a:bodyPr/>
          <a:lstStyle/>
          <a:p>
            <a:r>
              <a:rPr lang="en-US" dirty="0" smtClean="0"/>
              <a:t>Insurance</a:t>
            </a:r>
            <a:endParaRPr lang="en-US" dirty="0"/>
          </a:p>
        </p:txBody>
      </p:sp>
    </p:spTree>
    <p:extLst>
      <p:ext uri="{BB962C8B-B14F-4D97-AF65-F5344CB8AC3E}">
        <p14:creationId xmlns:p14="http://schemas.microsoft.com/office/powerpoint/2010/main" val="340254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Types of insurance include automobile, health, renter's, homeowner's, disability and life.</a:t>
            </a:r>
          </a:p>
          <a:p>
            <a:endParaRPr lang="en-US" dirty="0"/>
          </a:p>
        </p:txBody>
      </p:sp>
      <p:sp>
        <p:nvSpPr>
          <p:cNvPr id="3" name="Title 2"/>
          <p:cNvSpPr>
            <a:spLocks noGrp="1"/>
          </p:cNvSpPr>
          <p:nvPr>
            <p:ph type="title"/>
          </p:nvPr>
        </p:nvSpPr>
        <p:spPr/>
        <p:txBody>
          <a:bodyPr/>
          <a:lstStyle/>
          <a:p>
            <a:r>
              <a:rPr lang="en-US" dirty="0" smtClean="0"/>
              <a:t>Types of Insurance</a:t>
            </a:r>
            <a:endParaRPr lang="en-US" dirty="0"/>
          </a:p>
        </p:txBody>
      </p:sp>
    </p:spTree>
    <p:extLst>
      <p:ext uri="{BB962C8B-B14F-4D97-AF65-F5344CB8AC3E}">
        <p14:creationId xmlns:p14="http://schemas.microsoft.com/office/powerpoint/2010/main" val="364188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Purpose- Provides financial protection from losses due to an auto accident or other damage to a car</a:t>
            </a:r>
            <a:r>
              <a:rPr lang="en-US" dirty="0" smtClean="0"/>
              <a:t>.</a:t>
            </a:r>
          </a:p>
          <a:p>
            <a:r>
              <a:rPr lang="en-US" dirty="0"/>
              <a:t>Examples- </a:t>
            </a:r>
            <a:endParaRPr lang="en-US" dirty="0" smtClean="0"/>
          </a:p>
          <a:p>
            <a:pPr lvl="1"/>
            <a:r>
              <a:rPr lang="en-US" dirty="0" smtClean="0"/>
              <a:t>Collision</a:t>
            </a:r>
            <a:r>
              <a:rPr lang="en-US" dirty="0"/>
              <a:t>: provides for the repair or replacement of the policy owner’s car damaged in an </a:t>
            </a:r>
            <a:r>
              <a:rPr lang="en-US" dirty="0" smtClean="0"/>
              <a:t>accident</a:t>
            </a:r>
          </a:p>
          <a:p>
            <a:pPr lvl="1"/>
            <a:r>
              <a:rPr lang="en-US" dirty="0" smtClean="0"/>
              <a:t> </a:t>
            </a:r>
            <a:r>
              <a:rPr lang="en-US" dirty="0"/>
              <a:t>Liability: covers the cost of property damage or injuries to others caused by the policy owner </a:t>
            </a:r>
            <a:endParaRPr lang="en-US" dirty="0" smtClean="0"/>
          </a:p>
          <a:p>
            <a:pPr lvl="1"/>
            <a:r>
              <a:rPr lang="en-US" dirty="0" smtClean="0"/>
              <a:t>Comprehensive</a:t>
            </a:r>
            <a:r>
              <a:rPr lang="en-US" dirty="0"/>
              <a:t>: covers the cost of damage to an auto as a result of fire, theft, or </a:t>
            </a:r>
            <a:r>
              <a:rPr lang="en-US" dirty="0" smtClean="0"/>
              <a:t>storms</a:t>
            </a:r>
          </a:p>
        </p:txBody>
      </p:sp>
      <p:sp>
        <p:nvSpPr>
          <p:cNvPr id="3" name="Title 2"/>
          <p:cNvSpPr>
            <a:spLocks noGrp="1"/>
          </p:cNvSpPr>
          <p:nvPr>
            <p:ph type="title"/>
          </p:nvPr>
        </p:nvSpPr>
        <p:spPr/>
        <p:txBody>
          <a:bodyPr/>
          <a:lstStyle/>
          <a:p>
            <a:r>
              <a:rPr lang="en-US" dirty="0" smtClean="0"/>
              <a:t>Automobile</a:t>
            </a:r>
            <a:endParaRPr lang="en-US" dirty="0"/>
          </a:p>
        </p:txBody>
      </p:sp>
    </p:spTree>
    <p:extLst>
      <p:ext uri="{BB962C8B-B14F-4D97-AF65-F5344CB8AC3E}">
        <p14:creationId xmlns:p14="http://schemas.microsoft.com/office/powerpoint/2010/main" val="1658252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Purpose- Provides payment for certain healthcare costs</a:t>
            </a:r>
            <a:r>
              <a:rPr lang="en-US" dirty="0" smtClean="0"/>
              <a:t>.</a:t>
            </a:r>
          </a:p>
          <a:p>
            <a:r>
              <a:rPr lang="en-US" dirty="0" smtClean="0"/>
              <a:t>Examples- </a:t>
            </a:r>
          </a:p>
          <a:p>
            <a:pPr lvl="1"/>
            <a:r>
              <a:rPr lang="en-US" dirty="0"/>
              <a:t>Basic Health: covers office visits, laboratory, hospital costs and routine care </a:t>
            </a:r>
            <a:endParaRPr lang="en-US" dirty="0" smtClean="0"/>
          </a:p>
          <a:p>
            <a:pPr lvl="1"/>
            <a:r>
              <a:rPr lang="en-US" dirty="0" smtClean="0"/>
              <a:t>Major </a:t>
            </a:r>
            <a:r>
              <a:rPr lang="en-US" dirty="0"/>
              <a:t>Medical: protects against large bills from catastrophic illness or </a:t>
            </a:r>
            <a:r>
              <a:rPr lang="en-US" dirty="0" smtClean="0"/>
              <a:t>injury</a:t>
            </a:r>
          </a:p>
          <a:p>
            <a:pPr lvl="1"/>
            <a:r>
              <a:rPr lang="en-US" dirty="0" smtClean="0"/>
              <a:t> </a:t>
            </a:r>
            <a:r>
              <a:rPr lang="en-US" dirty="0"/>
              <a:t>Dental and Vision: covers some cost of routine exams and specific services</a:t>
            </a:r>
            <a:endParaRPr lang="en-US" dirty="0" smtClean="0"/>
          </a:p>
        </p:txBody>
      </p:sp>
      <p:sp>
        <p:nvSpPr>
          <p:cNvPr id="3" name="Title 2"/>
          <p:cNvSpPr>
            <a:spLocks noGrp="1"/>
          </p:cNvSpPr>
          <p:nvPr>
            <p:ph type="title"/>
          </p:nvPr>
        </p:nvSpPr>
        <p:spPr/>
        <p:txBody>
          <a:bodyPr/>
          <a:lstStyle/>
          <a:p>
            <a:r>
              <a:rPr lang="en-US" dirty="0" smtClean="0"/>
              <a:t>Health</a:t>
            </a:r>
            <a:endParaRPr lang="en-US" dirty="0"/>
          </a:p>
        </p:txBody>
      </p:sp>
    </p:spTree>
    <p:extLst>
      <p:ext uri="{BB962C8B-B14F-4D97-AF65-F5344CB8AC3E}">
        <p14:creationId xmlns:p14="http://schemas.microsoft.com/office/powerpoint/2010/main" val="18393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Purpose- Provides financial protection in case of loss of personal possessions in a rental </a:t>
            </a:r>
            <a:r>
              <a:rPr lang="en-US" dirty="0" smtClean="0"/>
              <a:t>unit</a:t>
            </a:r>
          </a:p>
          <a:p>
            <a:r>
              <a:rPr lang="en-US" dirty="0" smtClean="0"/>
              <a:t>Examples- </a:t>
            </a:r>
          </a:p>
          <a:p>
            <a:pPr lvl="1"/>
            <a:r>
              <a:rPr lang="en-US" dirty="0"/>
              <a:t>Reimburses policy owner for loss of possessions in a rental unit due to fire, theft, water damage, etc.</a:t>
            </a:r>
          </a:p>
        </p:txBody>
      </p:sp>
      <p:sp>
        <p:nvSpPr>
          <p:cNvPr id="3" name="Title 2"/>
          <p:cNvSpPr>
            <a:spLocks noGrp="1"/>
          </p:cNvSpPr>
          <p:nvPr>
            <p:ph type="title"/>
          </p:nvPr>
        </p:nvSpPr>
        <p:spPr/>
        <p:txBody>
          <a:bodyPr/>
          <a:lstStyle/>
          <a:p>
            <a:r>
              <a:rPr lang="en-US" dirty="0" smtClean="0"/>
              <a:t>Renter’s</a:t>
            </a:r>
            <a:endParaRPr lang="en-US" dirty="0"/>
          </a:p>
        </p:txBody>
      </p:sp>
    </p:spTree>
    <p:extLst>
      <p:ext uri="{BB962C8B-B14F-4D97-AF65-F5344CB8AC3E}">
        <p14:creationId xmlns:p14="http://schemas.microsoft.com/office/powerpoint/2010/main" val="223390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Purpose- Protects against financial loss from damage to your home or its contents, as well as injury to others on the </a:t>
            </a:r>
            <a:r>
              <a:rPr lang="en-US" dirty="0" smtClean="0"/>
              <a:t>property</a:t>
            </a:r>
          </a:p>
          <a:p>
            <a:r>
              <a:rPr lang="en-US" dirty="0" smtClean="0"/>
              <a:t>Examples-</a:t>
            </a:r>
          </a:p>
          <a:p>
            <a:pPr lvl="1"/>
            <a:r>
              <a:rPr lang="en-US" dirty="0"/>
              <a:t>Physical Damage: reimburses for </a:t>
            </a:r>
            <a:r>
              <a:rPr lang="en-US" dirty="0" smtClean="0"/>
              <a:t>fire </a:t>
            </a:r>
            <a:r>
              <a:rPr lang="en-US" dirty="0"/>
              <a:t>or water damage to house or other structures on the property </a:t>
            </a:r>
            <a:endParaRPr lang="en-US" dirty="0" smtClean="0"/>
          </a:p>
          <a:p>
            <a:pPr lvl="1"/>
            <a:r>
              <a:rPr lang="en-US" dirty="0" smtClean="0"/>
              <a:t>Loss </a:t>
            </a:r>
            <a:r>
              <a:rPr lang="en-US" dirty="0"/>
              <a:t>or Theft: reimburses for personal property damaged or stolen </a:t>
            </a:r>
            <a:endParaRPr lang="en-US" dirty="0" smtClean="0"/>
          </a:p>
          <a:p>
            <a:pPr lvl="1"/>
            <a:r>
              <a:rPr lang="en-US" dirty="0" smtClean="0"/>
              <a:t>Liability</a:t>
            </a:r>
            <a:r>
              <a:rPr lang="en-US" dirty="0"/>
              <a:t>: Protects against loss from a lawsuit for injuries to invited or uninvited guests</a:t>
            </a:r>
          </a:p>
        </p:txBody>
      </p:sp>
      <p:sp>
        <p:nvSpPr>
          <p:cNvPr id="3" name="Title 2"/>
          <p:cNvSpPr>
            <a:spLocks noGrp="1"/>
          </p:cNvSpPr>
          <p:nvPr>
            <p:ph type="title"/>
          </p:nvPr>
        </p:nvSpPr>
        <p:spPr/>
        <p:txBody>
          <a:bodyPr/>
          <a:lstStyle/>
          <a:p>
            <a:r>
              <a:rPr lang="en-US" dirty="0" smtClean="0"/>
              <a:t>Homeowners</a:t>
            </a:r>
            <a:endParaRPr lang="en-US" dirty="0"/>
          </a:p>
        </p:txBody>
      </p:sp>
    </p:spTree>
    <p:extLst>
      <p:ext uri="{BB962C8B-B14F-4D97-AF65-F5344CB8AC3E}">
        <p14:creationId xmlns:p14="http://schemas.microsoft.com/office/powerpoint/2010/main" val="224201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Purpose- Provides income over a specified period when a person is ill or unable to </a:t>
            </a:r>
            <a:r>
              <a:rPr lang="en-US" dirty="0" smtClean="0"/>
              <a:t>work</a:t>
            </a:r>
          </a:p>
          <a:p>
            <a:r>
              <a:rPr lang="en-US" dirty="0" smtClean="0"/>
              <a:t>Examples-</a:t>
            </a:r>
          </a:p>
          <a:p>
            <a:pPr lvl="1"/>
            <a:r>
              <a:rPr lang="en-US" dirty="0"/>
              <a:t>Policy owner selects a replacement income for lost wages if an illness or accident presents the person from working. Disability income is paid for a specified time after a waiting period.</a:t>
            </a:r>
          </a:p>
        </p:txBody>
      </p:sp>
      <p:sp>
        <p:nvSpPr>
          <p:cNvPr id="3" name="Title 2"/>
          <p:cNvSpPr>
            <a:spLocks noGrp="1"/>
          </p:cNvSpPr>
          <p:nvPr>
            <p:ph type="title"/>
          </p:nvPr>
        </p:nvSpPr>
        <p:spPr/>
        <p:txBody>
          <a:bodyPr/>
          <a:lstStyle/>
          <a:p>
            <a:r>
              <a:rPr lang="en-US" dirty="0" smtClean="0"/>
              <a:t>Disability</a:t>
            </a:r>
            <a:endParaRPr lang="en-US" dirty="0"/>
          </a:p>
        </p:txBody>
      </p:sp>
    </p:spTree>
    <p:extLst>
      <p:ext uri="{BB962C8B-B14F-4D97-AF65-F5344CB8AC3E}">
        <p14:creationId xmlns:p14="http://schemas.microsoft.com/office/powerpoint/2010/main" val="101853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142</TotalTime>
  <Words>866</Words>
  <Application>Microsoft Office PowerPoint</Application>
  <PresentationFormat>On-screen Show (4:3)</PresentationFormat>
  <Paragraphs>63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Waveform</vt:lpstr>
      <vt:lpstr>Personal Finance</vt:lpstr>
      <vt:lpstr>Standard</vt:lpstr>
      <vt:lpstr>Insurance</vt:lpstr>
      <vt:lpstr>Types of Insurance</vt:lpstr>
      <vt:lpstr>Automobile</vt:lpstr>
      <vt:lpstr>Health</vt:lpstr>
      <vt:lpstr>Renter’s</vt:lpstr>
      <vt:lpstr>Homeowners</vt:lpstr>
      <vt:lpstr>Disability</vt:lpstr>
      <vt:lpstr>Life</vt:lpstr>
      <vt:lpstr>Costs and Benefits of Insurance</vt:lpstr>
      <vt:lpstr>Costs and Benefits Continued</vt:lpstr>
      <vt:lpstr>Standard</vt:lpstr>
      <vt:lpstr>Skills needed to be a successful worker</vt:lpstr>
      <vt:lpstr>Human Capital</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Finance</dc:title>
  <dc:creator>Jennifer Glazier</dc:creator>
  <cp:lastModifiedBy>Jennifer Glazier</cp:lastModifiedBy>
  <cp:revision>5</cp:revision>
  <dcterms:created xsi:type="dcterms:W3CDTF">2015-04-09T11:47:28Z</dcterms:created>
  <dcterms:modified xsi:type="dcterms:W3CDTF">2015-04-09T16:08:37Z</dcterms:modified>
</cp:coreProperties>
</file>