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88FF9221-5B10-463F-A9D2-A74AFF096F46}" type="datetimeFigureOut">
              <a:rPr lang="en-US" smtClean="0">
                <a:solidFill>
                  <a:srgbClr val="9E8E5C">
                    <a:lumMod val="60000"/>
                    <a:lumOff val="40000"/>
                  </a:srgbClr>
                </a:solidFill>
              </a:rPr>
              <a:pPr/>
              <a:t>4/29/2016</a:t>
            </a:fld>
            <a:endParaRPr lang="en-US">
              <a:solidFill>
                <a:srgbClr val="9E8E5C">
                  <a:lumMod val="60000"/>
                  <a:lumOff val="40000"/>
                </a:srgbClr>
              </a:solidFill>
            </a:endParaRPr>
          </a:p>
        </p:txBody>
      </p:sp>
      <p:sp>
        <p:nvSpPr>
          <p:cNvPr id="5" name="Footer Placeholder 4"/>
          <p:cNvSpPr>
            <a:spLocks noGrp="1"/>
          </p:cNvSpPr>
          <p:nvPr>
            <p:ph type="ftr" sz="quarter" idx="11"/>
          </p:nvPr>
        </p:nvSpPr>
        <p:spPr bwMode="white"/>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9F8626D8-3228-4738-94D1-23CD882C9356}"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1056530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FF9221-5B10-463F-A9D2-A74AFF096F46}" type="datetimeFigureOut">
              <a:rPr lang="en-US" smtClean="0">
                <a:solidFill>
                  <a:srgbClr val="9E8E5C">
                    <a:lumMod val="60000"/>
                    <a:lumOff val="40000"/>
                  </a:srgbClr>
                </a:solidFill>
              </a:rPr>
              <a:pPr/>
              <a:t>4/29/2016</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9F8626D8-3228-4738-94D1-23CD882C9356}"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4200087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FF9221-5B10-463F-A9D2-A74AFF096F46}" type="datetimeFigureOut">
              <a:rPr lang="en-US" smtClean="0">
                <a:solidFill>
                  <a:srgbClr val="9E8E5C">
                    <a:lumMod val="60000"/>
                    <a:lumOff val="40000"/>
                  </a:srgbClr>
                </a:solidFill>
              </a:rPr>
              <a:pPr/>
              <a:t>4/29/2016</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9F8626D8-3228-4738-94D1-23CD882C9356}"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935289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88FF9221-5B10-463F-A9D2-A74AFF096F46}" type="datetimeFigureOut">
              <a:rPr lang="en-US" smtClean="0">
                <a:solidFill>
                  <a:srgbClr val="9E8E5C">
                    <a:lumMod val="60000"/>
                    <a:lumOff val="40000"/>
                  </a:srgbClr>
                </a:solidFill>
              </a:rPr>
              <a:pPr/>
              <a:t>4/29/2016</a:t>
            </a:fld>
            <a:endParaRPr lang="en-US">
              <a:solidFill>
                <a:srgbClr val="9E8E5C">
                  <a:lumMod val="60000"/>
                  <a:lumOff val="40000"/>
                </a:srgbClr>
              </a:solidFill>
            </a:endParaRPr>
          </a:p>
        </p:txBody>
      </p:sp>
      <p:sp>
        <p:nvSpPr>
          <p:cNvPr id="5" name="Footer Placeholder 4"/>
          <p:cNvSpPr>
            <a:spLocks noGrp="1"/>
          </p:cNvSpPr>
          <p:nvPr>
            <p:ph type="ftr" sz="quarter" idx="11"/>
          </p:nvPr>
        </p:nvSpPr>
        <p:spPr bwMode="white"/>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9F8626D8-3228-4738-94D1-23CD882C9356}"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2705922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FF9221-5B10-463F-A9D2-A74AFF096F46}" type="datetimeFigureOut">
              <a:rPr lang="en-US" smtClean="0">
                <a:solidFill>
                  <a:srgbClr val="9E8E5C">
                    <a:lumMod val="60000"/>
                    <a:lumOff val="40000"/>
                  </a:srgbClr>
                </a:solidFill>
              </a:rPr>
              <a:pPr/>
              <a:t>4/29/2016</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9F8626D8-3228-4738-94D1-23CD882C9356}" type="slidenum">
              <a:rPr lang="en-US" smtClean="0">
                <a:solidFill>
                  <a:srgbClr val="9E8E5C">
                    <a:lumMod val="60000"/>
                    <a:lumOff val="40000"/>
                  </a:srgbClr>
                </a:solidFill>
              </a:rPr>
              <a:pPr/>
              <a:t>‹#›</a:t>
            </a:fld>
            <a:endParaRPr lang="en-US">
              <a:solidFill>
                <a:srgbClr val="9E8E5C">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139380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FF9221-5B10-463F-A9D2-A74AFF096F46}" type="datetimeFigureOut">
              <a:rPr lang="en-US" smtClean="0">
                <a:solidFill>
                  <a:srgbClr val="9E8E5C">
                    <a:lumMod val="60000"/>
                    <a:lumOff val="40000"/>
                  </a:srgbClr>
                </a:solidFill>
              </a:rPr>
              <a:pPr/>
              <a:t>4/29/2016</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9F8626D8-3228-4738-94D1-23CD882C9356}" type="slidenum">
              <a:rPr lang="en-US" smtClean="0">
                <a:solidFill>
                  <a:srgbClr val="9E8E5C">
                    <a:lumMod val="60000"/>
                    <a:lumOff val="40000"/>
                  </a:srgbClr>
                </a:solidFill>
              </a:rPr>
              <a:pPr/>
              <a:t>‹#›</a:t>
            </a:fld>
            <a:endParaRPr lang="en-US">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extLst>
      <p:ext uri="{BB962C8B-B14F-4D97-AF65-F5344CB8AC3E}">
        <p14:creationId xmlns:p14="http://schemas.microsoft.com/office/powerpoint/2010/main" val="2735892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8FF9221-5B10-463F-A9D2-A74AFF096F46}" type="datetimeFigureOut">
              <a:rPr lang="en-US" smtClean="0">
                <a:solidFill>
                  <a:srgbClr val="9E8E5C">
                    <a:lumMod val="60000"/>
                    <a:lumOff val="40000"/>
                  </a:srgbClr>
                </a:solidFill>
              </a:rPr>
              <a:pPr/>
              <a:t>4/29/2016</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9F8626D8-3228-4738-94D1-23CD882C9356}" type="slidenum">
              <a:rPr lang="en-US" smtClean="0">
                <a:solidFill>
                  <a:srgbClr val="9E8E5C">
                    <a:lumMod val="60000"/>
                    <a:lumOff val="40000"/>
                  </a:srgbClr>
                </a:solidFill>
              </a:rPr>
              <a:pPr/>
              <a:t>‹#›</a:t>
            </a:fld>
            <a:endParaRPr lang="en-US">
              <a:solidFill>
                <a:srgbClr val="9E8E5C">
                  <a:lumMod val="60000"/>
                  <a:lumOff val="40000"/>
                </a:srgbClr>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1204409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8FF9221-5B10-463F-A9D2-A74AFF096F46}" type="datetimeFigureOut">
              <a:rPr lang="en-US" smtClean="0">
                <a:solidFill>
                  <a:srgbClr val="9E8E5C">
                    <a:lumMod val="60000"/>
                    <a:lumOff val="40000"/>
                  </a:srgbClr>
                </a:solidFill>
              </a:rPr>
              <a:pPr/>
              <a:t>4/29/2016</a:t>
            </a:fld>
            <a:endParaRPr lang="en-US">
              <a:solidFill>
                <a:srgbClr val="9E8E5C">
                  <a:lumMod val="60000"/>
                  <a:lumOff val="40000"/>
                </a:srgbClr>
              </a:solidFill>
            </a:endParaRPr>
          </a:p>
        </p:txBody>
      </p:sp>
      <p:sp>
        <p:nvSpPr>
          <p:cNvPr id="8" name="Footer Placeholder 7"/>
          <p:cNvSpPr>
            <a:spLocks noGrp="1"/>
          </p:cNvSpPr>
          <p:nvPr>
            <p:ph type="ftr" sz="quarter" idx="11"/>
          </p:nvPr>
        </p:nvSpPr>
        <p:spPr/>
        <p:txBody>
          <a:bodyPr/>
          <a:lstStyle/>
          <a:p>
            <a:endParaRPr lang="en-US">
              <a:solidFill>
                <a:srgbClr val="9E8E5C">
                  <a:lumMod val="60000"/>
                  <a:lumOff val="40000"/>
                </a:srgbClr>
              </a:solidFill>
            </a:endParaRPr>
          </a:p>
        </p:txBody>
      </p:sp>
      <p:sp>
        <p:nvSpPr>
          <p:cNvPr id="9" name="Slide Number Placeholder 8"/>
          <p:cNvSpPr>
            <a:spLocks noGrp="1"/>
          </p:cNvSpPr>
          <p:nvPr>
            <p:ph type="sldNum" sz="quarter" idx="12"/>
          </p:nvPr>
        </p:nvSpPr>
        <p:spPr/>
        <p:txBody>
          <a:bodyPr/>
          <a:lstStyle/>
          <a:p>
            <a:fld id="{9F8626D8-3228-4738-94D1-23CD882C9356}"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4005323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FF9221-5B10-463F-A9D2-A74AFF096F46}" type="datetimeFigureOut">
              <a:rPr lang="en-US" smtClean="0">
                <a:solidFill>
                  <a:srgbClr val="9E8E5C">
                    <a:lumMod val="60000"/>
                    <a:lumOff val="40000"/>
                  </a:srgbClr>
                </a:solidFill>
              </a:rPr>
              <a:pPr/>
              <a:t>4/29/2016</a:t>
            </a:fld>
            <a:endParaRPr lang="en-US">
              <a:solidFill>
                <a:srgbClr val="9E8E5C">
                  <a:lumMod val="60000"/>
                  <a:lumOff val="40000"/>
                </a:srgbClr>
              </a:solidFill>
            </a:endParaRPr>
          </a:p>
        </p:txBody>
      </p:sp>
      <p:sp>
        <p:nvSpPr>
          <p:cNvPr id="4" name="Footer Placeholder 3"/>
          <p:cNvSpPr>
            <a:spLocks noGrp="1"/>
          </p:cNvSpPr>
          <p:nvPr>
            <p:ph type="ftr" sz="quarter" idx="11"/>
          </p:nvPr>
        </p:nvSpPr>
        <p:spPr/>
        <p:txBody>
          <a:bodyPr/>
          <a:lstStyle/>
          <a:p>
            <a:endParaRPr lang="en-US">
              <a:solidFill>
                <a:srgbClr val="9E8E5C">
                  <a:lumMod val="60000"/>
                  <a:lumOff val="40000"/>
                </a:srgbClr>
              </a:solidFill>
            </a:endParaRPr>
          </a:p>
        </p:txBody>
      </p:sp>
      <p:sp>
        <p:nvSpPr>
          <p:cNvPr id="5" name="Slide Number Placeholder 4"/>
          <p:cNvSpPr>
            <a:spLocks noGrp="1"/>
          </p:cNvSpPr>
          <p:nvPr>
            <p:ph type="sldNum" sz="quarter" idx="12"/>
          </p:nvPr>
        </p:nvSpPr>
        <p:spPr/>
        <p:txBody>
          <a:bodyPr/>
          <a:lstStyle/>
          <a:p>
            <a:fld id="{9F8626D8-3228-4738-94D1-23CD882C9356}" type="slidenum">
              <a:rPr lang="en-US" smtClean="0">
                <a:solidFill>
                  <a:srgbClr val="9E8E5C">
                    <a:lumMod val="60000"/>
                    <a:lumOff val="40000"/>
                  </a:srgbClr>
                </a:solidFill>
              </a:rPr>
              <a:pPr/>
              <a:t>‹#›</a:t>
            </a:fld>
            <a:endParaRPr lang="en-US">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1379829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8FF9221-5B10-463F-A9D2-A74AFF096F46}" type="datetimeFigureOut">
              <a:rPr lang="en-US" smtClean="0">
                <a:solidFill>
                  <a:srgbClr val="9E8E5C">
                    <a:lumMod val="60000"/>
                    <a:lumOff val="40000"/>
                  </a:srgbClr>
                </a:solidFill>
              </a:rPr>
              <a:pPr/>
              <a:t>4/29/2016</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9F8626D8-3228-4738-94D1-23CD882C9356}"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3889478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FF9221-5B10-463F-A9D2-A74AFF096F46}" type="datetimeFigureOut">
              <a:rPr lang="en-US" smtClean="0">
                <a:solidFill>
                  <a:srgbClr val="9E8E5C">
                    <a:lumMod val="60000"/>
                    <a:lumOff val="40000"/>
                  </a:srgbClr>
                </a:solidFill>
              </a:rPr>
              <a:pPr/>
              <a:t>4/29/2016</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9F8626D8-3228-4738-94D1-23CD882C9356}" type="slidenum">
              <a:rPr lang="en-US" smtClean="0">
                <a:solidFill>
                  <a:srgbClr val="9E8E5C">
                    <a:lumMod val="60000"/>
                    <a:lumOff val="40000"/>
                  </a:srgbClr>
                </a:solidFill>
              </a:rPr>
              <a:pPr/>
              <a:t>‹#›</a:t>
            </a:fld>
            <a:endParaRPr lang="en-US">
              <a:solidFill>
                <a:srgbClr val="9E8E5C">
                  <a:lumMod val="60000"/>
                  <a:lumOff val="40000"/>
                </a:srgbClr>
              </a:solidFill>
            </a:endParaRPr>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49231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FF9221-5B10-463F-A9D2-A74AFF096F46}" type="datetimeFigureOut">
              <a:rPr lang="en-US" smtClean="0">
                <a:solidFill>
                  <a:srgbClr val="9E8E5C">
                    <a:lumMod val="60000"/>
                    <a:lumOff val="40000"/>
                  </a:srgbClr>
                </a:solidFill>
              </a:rPr>
              <a:pPr/>
              <a:t>4/29/2016</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9F8626D8-3228-4738-94D1-23CD882C9356}" type="slidenum">
              <a:rPr lang="en-US" smtClean="0">
                <a:solidFill>
                  <a:srgbClr val="9E8E5C">
                    <a:lumMod val="60000"/>
                    <a:lumOff val="40000"/>
                  </a:srgbClr>
                </a:solidFill>
              </a:rPr>
              <a:pPr/>
              <a:t>‹#›</a:t>
            </a:fld>
            <a:endParaRPr lang="en-US">
              <a:solidFill>
                <a:srgbClr val="9E8E5C">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680543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FF9221-5B10-463F-A9D2-A74AFF096F46}" type="datetimeFigureOut">
              <a:rPr lang="en-US" smtClean="0">
                <a:solidFill>
                  <a:srgbClr val="9E8E5C">
                    <a:lumMod val="60000"/>
                    <a:lumOff val="40000"/>
                  </a:srgbClr>
                </a:solidFill>
              </a:rPr>
              <a:pPr/>
              <a:t>4/29/2016</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9F8626D8-3228-4738-94D1-23CD882C9356}"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1503405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FF9221-5B10-463F-A9D2-A74AFF096F46}" type="datetimeFigureOut">
              <a:rPr lang="en-US" smtClean="0">
                <a:solidFill>
                  <a:srgbClr val="9E8E5C">
                    <a:lumMod val="60000"/>
                    <a:lumOff val="40000"/>
                  </a:srgbClr>
                </a:solidFill>
              </a:rPr>
              <a:pPr/>
              <a:t>4/29/2016</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9F8626D8-3228-4738-94D1-23CD882C9356}"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1829126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FF9221-5B10-463F-A9D2-A74AFF096F46}" type="datetimeFigureOut">
              <a:rPr lang="en-US" smtClean="0">
                <a:solidFill>
                  <a:srgbClr val="9E8E5C">
                    <a:lumMod val="60000"/>
                    <a:lumOff val="40000"/>
                  </a:srgbClr>
                </a:solidFill>
              </a:rPr>
              <a:pPr/>
              <a:t>4/29/2016</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9F8626D8-3228-4738-94D1-23CD882C9356}"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1911306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88FF9221-5B10-463F-A9D2-A74AFF096F46}" type="datetimeFigureOut">
              <a:rPr lang="en-US" smtClean="0">
                <a:solidFill>
                  <a:srgbClr val="9E8E5C">
                    <a:lumMod val="60000"/>
                    <a:lumOff val="40000"/>
                  </a:srgbClr>
                </a:solidFill>
              </a:rPr>
              <a:pPr/>
              <a:t>4/29/2016</a:t>
            </a:fld>
            <a:endParaRPr lang="en-US">
              <a:solidFill>
                <a:srgbClr val="9E8E5C">
                  <a:lumMod val="60000"/>
                  <a:lumOff val="40000"/>
                </a:srgbClr>
              </a:solidFill>
            </a:endParaRPr>
          </a:p>
        </p:txBody>
      </p:sp>
      <p:sp>
        <p:nvSpPr>
          <p:cNvPr id="5" name="Footer Placeholder 4"/>
          <p:cNvSpPr>
            <a:spLocks noGrp="1"/>
          </p:cNvSpPr>
          <p:nvPr>
            <p:ph type="ftr" sz="quarter" idx="11"/>
          </p:nvPr>
        </p:nvSpPr>
        <p:spPr bwMode="white"/>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9F8626D8-3228-4738-94D1-23CD882C9356}"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3988476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FF9221-5B10-463F-A9D2-A74AFF096F46}" type="datetimeFigureOut">
              <a:rPr lang="en-US" smtClean="0">
                <a:solidFill>
                  <a:srgbClr val="9E8E5C">
                    <a:lumMod val="60000"/>
                    <a:lumOff val="40000"/>
                  </a:srgbClr>
                </a:solidFill>
              </a:rPr>
              <a:pPr/>
              <a:t>4/29/2016</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9F8626D8-3228-4738-94D1-23CD882C9356}" type="slidenum">
              <a:rPr lang="en-US" smtClean="0">
                <a:solidFill>
                  <a:srgbClr val="9E8E5C">
                    <a:lumMod val="60000"/>
                    <a:lumOff val="40000"/>
                  </a:srgbClr>
                </a:solidFill>
              </a:rPr>
              <a:pPr/>
              <a:t>‹#›</a:t>
            </a:fld>
            <a:endParaRPr lang="en-US">
              <a:solidFill>
                <a:srgbClr val="9E8E5C">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15713659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FF9221-5B10-463F-A9D2-A74AFF096F46}" type="datetimeFigureOut">
              <a:rPr lang="en-US" smtClean="0">
                <a:solidFill>
                  <a:srgbClr val="9E8E5C">
                    <a:lumMod val="60000"/>
                    <a:lumOff val="40000"/>
                  </a:srgbClr>
                </a:solidFill>
              </a:rPr>
              <a:pPr/>
              <a:t>4/29/2016</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9F8626D8-3228-4738-94D1-23CD882C9356}" type="slidenum">
              <a:rPr lang="en-US" smtClean="0">
                <a:solidFill>
                  <a:srgbClr val="9E8E5C">
                    <a:lumMod val="60000"/>
                    <a:lumOff val="40000"/>
                  </a:srgbClr>
                </a:solidFill>
              </a:rPr>
              <a:pPr/>
              <a:t>‹#›</a:t>
            </a:fld>
            <a:endParaRPr lang="en-US">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extLst>
      <p:ext uri="{BB962C8B-B14F-4D97-AF65-F5344CB8AC3E}">
        <p14:creationId xmlns:p14="http://schemas.microsoft.com/office/powerpoint/2010/main" val="11205206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8FF9221-5B10-463F-A9D2-A74AFF096F46}" type="datetimeFigureOut">
              <a:rPr lang="en-US" smtClean="0">
                <a:solidFill>
                  <a:srgbClr val="9E8E5C">
                    <a:lumMod val="60000"/>
                    <a:lumOff val="40000"/>
                  </a:srgbClr>
                </a:solidFill>
              </a:rPr>
              <a:pPr/>
              <a:t>4/29/2016</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9F8626D8-3228-4738-94D1-23CD882C9356}" type="slidenum">
              <a:rPr lang="en-US" smtClean="0">
                <a:solidFill>
                  <a:srgbClr val="9E8E5C">
                    <a:lumMod val="60000"/>
                    <a:lumOff val="40000"/>
                  </a:srgbClr>
                </a:solidFill>
              </a:rPr>
              <a:pPr/>
              <a:t>‹#›</a:t>
            </a:fld>
            <a:endParaRPr lang="en-US">
              <a:solidFill>
                <a:srgbClr val="9E8E5C">
                  <a:lumMod val="60000"/>
                  <a:lumOff val="40000"/>
                </a:srgbClr>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4035467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8FF9221-5B10-463F-A9D2-A74AFF096F46}" type="datetimeFigureOut">
              <a:rPr lang="en-US" smtClean="0">
                <a:solidFill>
                  <a:srgbClr val="9E8E5C">
                    <a:lumMod val="60000"/>
                    <a:lumOff val="40000"/>
                  </a:srgbClr>
                </a:solidFill>
              </a:rPr>
              <a:pPr/>
              <a:t>4/29/2016</a:t>
            </a:fld>
            <a:endParaRPr lang="en-US">
              <a:solidFill>
                <a:srgbClr val="9E8E5C">
                  <a:lumMod val="60000"/>
                  <a:lumOff val="40000"/>
                </a:srgbClr>
              </a:solidFill>
            </a:endParaRPr>
          </a:p>
        </p:txBody>
      </p:sp>
      <p:sp>
        <p:nvSpPr>
          <p:cNvPr id="8" name="Footer Placeholder 7"/>
          <p:cNvSpPr>
            <a:spLocks noGrp="1"/>
          </p:cNvSpPr>
          <p:nvPr>
            <p:ph type="ftr" sz="quarter" idx="11"/>
          </p:nvPr>
        </p:nvSpPr>
        <p:spPr/>
        <p:txBody>
          <a:bodyPr/>
          <a:lstStyle/>
          <a:p>
            <a:endParaRPr lang="en-US">
              <a:solidFill>
                <a:srgbClr val="9E8E5C">
                  <a:lumMod val="60000"/>
                  <a:lumOff val="40000"/>
                </a:srgbClr>
              </a:solidFill>
            </a:endParaRPr>
          </a:p>
        </p:txBody>
      </p:sp>
      <p:sp>
        <p:nvSpPr>
          <p:cNvPr id="9" name="Slide Number Placeholder 8"/>
          <p:cNvSpPr>
            <a:spLocks noGrp="1"/>
          </p:cNvSpPr>
          <p:nvPr>
            <p:ph type="sldNum" sz="quarter" idx="12"/>
          </p:nvPr>
        </p:nvSpPr>
        <p:spPr/>
        <p:txBody>
          <a:bodyPr/>
          <a:lstStyle/>
          <a:p>
            <a:fld id="{9F8626D8-3228-4738-94D1-23CD882C9356}"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13906608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FF9221-5B10-463F-A9D2-A74AFF096F46}" type="datetimeFigureOut">
              <a:rPr lang="en-US" smtClean="0">
                <a:solidFill>
                  <a:srgbClr val="9E8E5C">
                    <a:lumMod val="60000"/>
                    <a:lumOff val="40000"/>
                  </a:srgbClr>
                </a:solidFill>
              </a:rPr>
              <a:pPr/>
              <a:t>4/29/2016</a:t>
            </a:fld>
            <a:endParaRPr lang="en-US">
              <a:solidFill>
                <a:srgbClr val="9E8E5C">
                  <a:lumMod val="60000"/>
                  <a:lumOff val="40000"/>
                </a:srgbClr>
              </a:solidFill>
            </a:endParaRPr>
          </a:p>
        </p:txBody>
      </p:sp>
      <p:sp>
        <p:nvSpPr>
          <p:cNvPr id="4" name="Footer Placeholder 3"/>
          <p:cNvSpPr>
            <a:spLocks noGrp="1"/>
          </p:cNvSpPr>
          <p:nvPr>
            <p:ph type="ftr" sz="quarter" idx="11"/>
          </p:nvPr>
        </p:nvSpPr>
        <p:spPr/>
        <p:txBody>
          <a:bodyPr/>
          <a:lstStyle/>
          <a:p>
            <a:endParaRPr lang="en-US">
              <a:solidFill>
                <a:srgbClr val="9E8E5C">
                  <a:lumMod val="60000"/>
                  <a:lumOff val="40000"/>
                </a:srgbClr>
              </a:solidFill>
            </a:endParaRPr>
          </a:p>
        </p:txBody>
      </p:sp>
      <p:sp>
        <p:nvSpPr>
          <p:cNvPr id="5" name="Slide Number Placeholder 4"/>
          <p:cNvSpPr>
            <a:spLocks noGrp="1"/>
          </p:cNvSpPr>
          <p:nvPr>
            <p:ph type="sldNum" sz="quarter" idx="12"/>
          </p:nvPr>
        </p:nvSpPr>
        <p:spPr/>
        <p:txBody>
          <a:bodyPr/>
          <a:lstStyle/>
          <a:p>
            <a:fld id="{9F8626D8-3228-4738-94D1-23CD882C9356}" type="slidenum">
              <a:rPr lang="en-US" smtClean="0">
                <a:solidFill>
                  <a:srgbClr val="9E8E5C">
                    <a:lumMod val="60000"/>
                    <a:lumOff val="40000"/>
                  </a:srgbClr>
                </a:solidFill>
              </a:rPr>
              <a:pPr/>
              <a:t>‹#›</a:t>
            </a:fld>
            <a:endParaRPr lang="en-US">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2367921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8FF9221-5B10-463F-A9D2-A74AFF096F46}" type="datetimeFigureOut">
              <a:rPr lang="en-US" smtClean="0">
                <a:solidFill>
                  <a:srgbClr val="9E8E5C">
                    <a:lumMod val="60000"/>
                    <a:lumOff val="40000"/>
                  </a:srgbClr>
                </a:solidFill>
              </a:rPr>
              <a:pPr/>
              <a:t>4/29/2016</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9F8626D8-3228-4738-94D1-23CD882C9356}"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3726963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FF9221-5B10-463F-A9D2-A74AFF096F46}" type="datetimeFigureOut">
              <a:rPr lang="en-US" smtClean="0">
                <a:solidFill>
                  <a:srgbClr val="9E8E5C">
                    <a:lumMod val="60000"/>
                    <a:lumOff val="40000"/>
                  </a:srgbClr>
                </a:solidFill>
              </a:rPr>
              <a:pPr/>
              <a:t>4/29/2016</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9F8626D8-3228-4738-94D1-23CD882C9356}" type="slidenum">
              <a:rPr lang="en-US" smtClean="0">
                <a:solidFill>
                  <a:srgbClr val="9E8E5C">
                    <a:lumMod val="60000"/>
                    <a:lumOff val="40000"/>
                  </a:srgbClr>
                </a:solidFill>
              </a:rPr>
              <a:pPr/>
              <a:t>‹#›</a:t>
            </a:fld>
            <a:endParaRPr lang="en-US">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extLst>
      <p:ext uri="{BB962C8B-B14F-4D97-AF65-F5344CB8AC3E}">
        <p14:creationId xmlns:p14="http://schemas.microsoft.com/office/powerpoint/2010/main" val="10605806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FF9221-5B10-463F-A9D2-A74AFF096F46}" type="datetimeFigureOut">
              <a:rPr lang="en-US" smtClean="0">
                <a:solidFill>
                  <a:srgbClr val="9E8E5C">
                    <a:lumMod val="60000"/>
                    <a:lumOff val="40000"/>
                  </a:srgbClr>
                </a:solidFill>
              </a:rPr>
              <a:pPr/>
              <a:t>4/29/2016</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9F8626D8-3228-4738-94D1-23CD882C9356}" type="slidenum">
              <a:rPr lang="en-US" smtClean="0">
                <a:solidFill>
                  <a:srgbClr val="9E8E5C">
                    <a:lumMod val="60000"/>
                    <a:lumOff val="40000"/>
                  </a:srgbClr>
                </a:solidFill>
              </a:rPr>
              <a:pPr/>
              <a:t>‹#›</a:t>
            </a:fld>
            <a:endParaRPr lang="en-US">
              <a:solidFill>
                <a:srgbClr val="9E8E5C">
                  <a:lumMod val="60000"/>
                  <a:lumOff val="40000"/>
                </a:srgbClr>
              </a:solidFill>
            </a:endParaRPr>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77794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FF9221-5B10-463F-A9D2-A74AFF096F46}" type="datetimeFigureOut">
              <a:rPr lang="en-US" smtClean="0">
                <a:solidFill>
                  <a:srgbClr val="9E8E5C">
                    <a:lumMod val="60000"/>
                    <a:lumOff val="40000"/>
                  </a:srgbClr>
                </a:solidFill>
              </a:rPr>
              <a:pPr/>
              <a:t>4/29/2016</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9F8626D8-3228-4738-94D1-23CD882C9356}"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33884845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FF9221-5B10-463F-A9D2-A74AFF096F46}" type="datetimeFigureOut">
              <a:rPr lang="en-US" smtClean="0">
                <a:solidFill>
                  <a:srgbClr val="9E8E5C">
                    <a:lumMod val="60000"/>
                    <a:lumOff val="40000"/>
                  </a:srgbClr>
                </a:solidFill>
              </a:rPr>
              <a:pPr/>
              <a:t>4/29/2016</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9F8626D8-3228-4738-94D1-23CD882C9356}"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1154539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FF9221-5B10-463F-A9D2-A74AFF096F46}" type="datetimeFigureOut">
              <a:rPr lang="en-US" smtClean="0">
                <a:solidFill>
                  <a:srgbClr val="9E8E5C">
                    <a:lumMod val="60000"/>
                    <a:lumOff val="40000"/>
                  </a:srgbClr>
                </a:solidFill>
              </a:rPr>
              <a:pPr/>
              <a:t>4/29/2016</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9F8626D8-3228-4738-94D1-23CD882C9356}"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1474746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8FF9221-5B10-463F-A9D2-A74AFF096F46}" type="datetimeFigureOut">
              <a:rPr lang="en-US" smtClean="0">
                <a:solidFill>
                  <a:srgbClr val="9E8E5C">
                    <a:lumMod val="60000"/>
                    <a:lumOff val="40000"/>
                  </a:srgbClr>
                </a:solidFill>
              </a:rPr>
              <a:pPr/>
              <a:t>4/29/2016</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9F8626D8-3228-4738-94D1-23CD882C9356}" type="slidenum">
              <a:rPr lang="en-US" smtClean="0">
                <a:solidFill>
                  <a:srgbClr val="9E8E5C">
                    <a:lumMod val="60000"/>
                    <a:lumOff val="40000"/>
                  </a:srgbClr>
                </a:solidFill>
              </a:rPr>
              <a:pPr/>
              <a:t>‹#›</a:t>
            </a:fld>
            <a:endParaRPr lang="en-US">
              <a:solidFill>
                <a:srgbClr val="9E8E5C">
                  <a:lumMod val="60000"/>
                  <a:lumOff val="40000"/>
                </a:srgbClr>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206966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8FF9221-5B10-463F-A9D2-A74AFF096F46}" type="datetimeFigureOut">
              <a:rPr lang="en-US" smtClean="0">
                <a:solidFill>
                  <a:srgbClr val="9E8E5C">
                    <a:lumMod val="60000"/>
                    <a:lumOff val="40000"/>
                  </a:srgbClr>
                </a:solidFill>
              </a:rPr>
              <a:pPr/>
              <a:t>4/29/2016</a:t>
            </a:fld>
            <a:endParaRPr lang="en-US">
              <a:solidFill>
                <a:srgbClr val="9E8E5C">
                  <a:lumMod val="60000"/>
                  <a:lumOff val="40000"/>
                </a:srgbClr>
              </a:solidFill>
            </a:endParaRPr>
          </a:p>
        </p:txBody>
      </p:sp>
      <p:sp>
        <p:nvSpPr>
          <p:cNvPr id="8" name="Footer Placeholder 7"/>
          <p:cNvSpPr>
            <a:spLocks noGrp="1"/>
          </p:cNvSpPr>
          <p:nvPr>
            <p:ph type="ftr" sz="quarter" idx="11"/>
          </p:nvPr>
        </p:nvSpPr>
        <p:spPr/>
        <p:txBody>
          <a:bodyPr/>
          <a:lstStyle/>
          <a:p>
            <a:endParaRPr lang="en-US">
              <a:solidFill>
                <a:srgbClr val="9E8E5C">
                  <a:lumMod val="60000"/>
                  <a:lumOff val="40000"/>
                </a:srgbClr>
              </a:solidFill>
            </a:endParaRPr>
          </a:p>
        </p:txBody>
      </p:sp>
      <p:sp>
        <p:nvSpPr>
          <p:cNvPr id="9" name="Slide Number Placeholder 8"/>
          <p:cNvSpPr>
            <a:spLocks noGrp="1"/>
          </p:cNvSpPr>
          <p:nvPr>
            <p:ph type="sldNum" sz="quarter" idx="12"/>
          </p:nvPr>
        </p:nvSpPr>
        <p:spPr/>
        <p:txBody>
          <a:bodyPr/>
          <a:lstStyle/>
          <a:p>
            <a:fld id="{9F8626D8-3228-4738-94D1-23CD882C9356}"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553368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FF9221-5B10-463F-A9D2-A74AFF096F46}" type="datetimeFigureOut">
              <a:rPr lang="en-US" smtClean="0">
                <a:solidFill>
                  <a:srgbClr val="9E8E5C">
                    <a:lumMod val="60000"/>
                    <a:lumOff val="40000"/>
                  </a:srgbClr>
                </a:solidFill>
              </a:rPr>
              <a:pPr/>
              <a:t>4/29/2016</a:t>
            </a:fld>
            <a:endParaRPr lang="en-US">
              <a:solidFill>
                <a:srgbClr val="9E8E5C">
                  <a:lumMod val="60000"/>
                  <a:lumOff val="40000"/>
                </a:srgbClr>
              </a:solidFill>
            </a:endParaRPr>
          </a:p>
        </p:txBody>
      </p:sp>
      <p:sp>
        <p:nvSpPr>
          <p:cNvPr id="4" name="Footer Placeholder 3"/>
          <p:cNvSpPr>
            <a:spLocks noGrp="1"/>
          </p:cNvSpPr>
          <p:nvPr>
            <p:ph type="ftr" sz="quarter" idx="11"/>
          </p:nvPr>
        </p:nvSpPr>
        <p:spPr/>
        <p:txBody>
          <a:bodyPr/>
          <a:lstStyle/>
          <a:p>
            <a:endParaRPr lang="en-US">
              <a:solidFill>
                <a:srgbClr val="9E8E5C">
                  <a:lumMod val="60000"/>
                  <a:lumOff val="40000"/>
                </a:srgbClr>
              </a:solidFill>
            </a:endParaRPr>
          </a:p>
        </p:txBody>
      </p:sp>
      <p:sp>
        <p:nvSpPr>
          <p:cNvPr id="5" name="Slide Number Placeholder 4"/>
          <p:cNvSpPr>
            <a:spLocks noGrp="1"/>
          </p:cNvSpPr>
          <p:nvPr>
            <p:ph type="sldNum" sz="quarter" idx="12"/>
          </p:nvPr>
        </p:nvSpPr>
        <p:spPr/>
        <p:txBody>
          <a:bodyPr/>
          <a:lstStyle/>
          <a:p>
            <a:fld id="{9F8626D8-3228-4738-94D1-23CD882C9356}" type="slidenum">
              <a:rPr lang="en-US" smtClean="0">
                <a:solidFill>
                  <a:srgbClr val="9E8E5C">
                    <a:lumMod val="60000"/>
                    <a:lumOff val="40000"/>
                  </a:srgbClr>
                </a:solidFill>
              </a:rPr>
              <a:pPr/>
              <a:t>‹#›</a:t>
            </a:fld>
            <a:endParaRPr lang="en-US">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2753815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8FF9221-5B10-463F-A9D2-A74AFF096F46}" type="datetimeFigureOut">
              <a:rPr lang="en-US" smtClean="0">
                <a:solidFill>
                  <a:srgbClr val="9E8E5C">
                    <a:lumMod val="60000"/>
                    <a:lumOff val="40000"/>
                  </a:srgbClr>
                </a:solidFill>
              </a:rPr>
              <a:pPr/>
              <a:t>4/29/2016</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9F8626D8-3228-4738-94D1-23CD882C9356}"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2548065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FF9221-5B10-463F-A9D2-A74AFF096F46}" type="datetimeFigureOut">
              <a:rPr lang="en-US" smtClean="0">
                <a:solidFill>
                  <a:srgbClr val="9E8E5C">
                    <a:lumMod val="60000"/>
                    <a:lumOff val="40000"/>
                  </a:srgbClr>
                </a:solidFill>
              </a:rPr>
              <a:pPr/>
              <a:t>4/29/2016</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9F8626D8-3228-4738-94D1-23CD882C9356}" type="slidenum">
              <a:rPr lang="en-US" smtClean="0">
                <a:solidFill>
                  <a:srgbClr val="9E8E5C">
                    <a:lumMod val="60000"/>
                    <a:lumOff val="40000"/>
                  </a:srgbClr>
                </a:solidFill>
              </a:rPr>
              <a:pPr/>
              <a:t>‹#›</a:t>
            </a:fld>
            <a:endParaRPr lang="en-US">
              <a:solidFill>
                <a:srgbClr val="9E8E5C">
                  <a:lumMod val="60000"/>
                  <a:lumOff val="40000"/>
                </a:srgbClr>
              </a:solidFill>
            </a:endParaRPr>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9185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FF9221-5B10-463F-A9D2-A74AFF096F46}" type="datetimeFigureOut">
              <a:rPr lang="en-US" smtClean="0">
                <a:solidFill>
                  <a:srgbClr val="9E8E5C">
                    <a:lumMod val="60000"/>
                    <a:lumOff val="40000"/>
                  </a:srgbClr>
                </a:solidFill>
              </a:rPr>
              <a:pPr/>
              <a:t>4/29/2016</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9F8626D8-3228-4738-94D1-23CD882C9356}"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438242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88FF9221-5B10-463F-A9D2-A74AFF096F46}" type="datetimeFigureOut">
              <a:rPr lang="en-US" smtClean="0">
                <a:solidFill>
                  <a:srgbClr val="9E8E5C">
                    <a:lumMod val="60000"/>
                    <a:lumOff val="40000"/>
                  </a:srgbClr>
                </a:solidFill>
              </a:rPr>
              <a:pPr/>
              <a:t>4/29/2016</a:t>
            </a:fld>
            <a:endParaRPr lang="en-US">
              <a:solidFill>
                <a:srgbClr val="9E8E5C">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solidFill>
                <a:srgbClr val="9E8E5C">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9F8626D8-3228-4738-94D1-23CD882C9356}"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3584397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88FF9221-5B10-463F-A9D2-A74AFF096F46}" type="datetimeFigureOut">
              <a:rPr lang="en-US" smtClean="0">
                <a:solidFill>
                  <a:srgbClr val="9E8E5C">
                    <a:lumMod val="60000"/>
                    <a:lumOff val="40000"/>
                  </a:srgbClr>
                </a:solidFill>
              </a:rPr>
              <a:pPr/>
              <a:t>4/29/2016</a:t>
            </a:fld>
            <a:endParaRPr lang="en-US">
              <a:solidFill>
                <a:srgbClr val="9E8E5C">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solidFill>
                <a:srgbClr val="9E8E5C">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9F8626D8-3228-4738-94D1-23CD882C9356}"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32686725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88FF9221-5B10-463F-A9D2-A74AFF096F46}" type="datetimeFigureOut">
              <a:rPr lang="en-US" smtClean="0">
                <a:solidFill>
                  <a:srgbClr val="9E8E5C">
                    <a:lumMod val="60000"/>
                    <a:lumOff val="40000"/>
                  </a:srgbClr>
                </a:solidFill>
              </a:rPr>
              <a:pPr/>
              <a:t>4/29/2016</a:t>
            </a:fld>
            <a:endParaRPr lang="en-US">
              <a:solidFill>
                <a:srgbClr val="9E8E5C">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solidFill>
                <a:srgbClr val="9E8E5C">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9F8626D8-3228-4738-94D1-23CD882C9356}"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39686068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6</a:t>
            </a:r>
            <a:endParaRPr lang="en-US" dirty="0"/>
          </a:p>
        </p:txBody>
      </p:sp>
      <p:sp>
        <p:nvSpPr>
          <p:cNvPr id="3" name="Subtitle 2"/>
          <p:cNvSpPr>
            <a:spLocks noGrp="1"/>
          </p:cNvSpPr>
          <p:nvPr>
            <p:ph type="subTitle" idx="1"/>
          </p:nvPr>
        </p:nvSpPr>
        <p:spPr/>
        <p:txBody>
          <a:bodyPr/>
          <a:lstStyle/>
          <a:p>
            <a:r>
              <a:rPr lang="en-US" dirty="0" smtClean="0"/>
              <a:t>Personal Finance </a:t>
            </a:r>
            <a:endParaRPr lang="en-US" dirty="0"/>
          </a:p>
        </p:txBody>
      </p:sp>
    </p:spTree>
    <p:extLst>
      <p:ext uri="{BB962C8B-B14F-4D97-AF65-F5344CB8AC3E}">
        <p14:creationId xmlns:p14="http://schemas.microsoft.com/office/powerpoint/2010/main" val="221557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Taxes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Progressive </a:t>
            </a:r>
            <a:r>
              <a:rPr lang="en-US" b="1" dirty="0" smtClean="0"/>
              <a:t>Tax- </a:t>
            </a:r>
            <a:r>
              <a:rPr lang="en-US" dirty="0"/>
              <a:t>A tax that take a larger percentage of income from people in higher-income groups than from people in lower-income ones; the U.S. federal income tax is an example. </a:t>
            </a:r>
            <a:endParaRPr lang="en-US" dirty="0" smtClean="0"/>
          </a:p>
          <a:p>
            <a:r>
              <a:rPr lang="en-US" b="1" dirty="0" smtClean="0"/>
              <a:t>Regressive Tax- </a:t>
            </a:r>
            <a:r>
              <a:rPr lang="en-US" dirty="0"/>
              <a:t>A tax that takes a larger percentage of income from people in lower-income groups than from higher-income ones. Sales taxes and excise taxes are examples. </a:t>
            </a:r>
            <a:endParaRPr lang="en-US" dirty="0" smtClean="0"/>
          </a:p>
          <a:p>
            <a:r>
              <a:rPr lang="en-US" b="1" dirty="0" smtClean="0"/>
              <a:t>Proportional </a:t>
            </a:r>
            <a:r>
              <a:rPr lang="en-US" b="1" dirty="0"/>
              <a:t>Tax </a:t>
            </a:r>
            <a:r>
              <a:rPr lang="en-US" b="1" dirty="0" smtClean="0"/>
              <a:t>-</a:t>
            </a:r>
            <a:r>
              <a:rPr lang="en-US" dirty="0" smtClean="0"/>
              <a:t>A </a:t>
            </a:r>
            <a:r>
              <a:rPr lang="en-US" dirty="0"/>
              <a:t>tax that takes the same percentage of income from people in all income groups. For many people, the Social Security tax is proportional as it takes 6.2% of gross income up to $106,800 as of 2009.</a:t>
            </a:r>
          </a:p>
        </p:txBody>
      </p:sp>
    </p:spTree>
    <p:extLst>
      <p:ext uri="{BB962C8B-B14F-4D97-AF65-F5344CB8AC3E}">
        <p14:creationId xmlns:p14="http://schemas.microsoft.com/office/powerpoint/2010/main" val="251547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Sales Tax</a:t>
            </a:r>
            <a:endParaRPr lang="en-US" dirty="0"/>
          </a:p>
        </p:txBody>
      </p:sp>
      <p:sp>
        <p:nvSpPr>
          <p:cNvPr id="3" name="Content Placeholder 2"/>
          <p:cNvSpPr>
            <a:spLocks noGrp="1"/>
          </p:cNvSpPr>
          <p:nvPr>
            <p:ph idx="1"/>
          </p:nvPr>
        </p:nvSpPr>
        <p:spPr/>
        <p:txBody>
          <a:bodyPr>
            <a:normAutofit fontScale="92500"/>
          </a:bodyPr>
          <a:lstStyle/>
          <a:p>
            <a:r>
              <a:rPr lang="en-US" b="1" dirty="0"/>
              <a:t>Sales Tax</a:t>
            </a:r>
            <a:r>
              <a:rPr lang="en-US" dirty="0"/>
              <a:t> </a:t>
            </a:r>
            <a:r>
              <a:rPr lang="en-US" dirty="0" smtClean="0"/>
              <a:t>- Tax </a:t>
            </a:r>
            <a:r>
              <a:rPr lang="en-US" dirty="0"/>
              <a:t>in the form of a percent of the cost of a good or service; paid to local and state governments when goods and services are purchased. </a:t>
            </a:r>
            <a:endParaRPr lang="en-US" dirty="0" smtClean="0"/>
          </a:p>
          <a:p>
            <a:r>
              <a:rPr lang="en-US" dirty="0" smtClean="0"/>
              <a:t>The </a:t>
            </a:r>
            <a:r>
              <a:rPr lang="en-US" dirty="0"/>
              <a:t>more goods or services purchased by an individual, the more that individual pays in sales tax. </a:t>
            </a:r>
            <a:endParaRPr lang="en-US" dirty="0" smtClean="0"/>
          </a:p>
          <a:p>
            <a:r>
              <a:rPr lang="en-US" dirty="0" smtClean="0"/>
              <a:t>Therefore</a:t>
            </a:r>
            <a:r>
              <a:rPr lang="en-US" dirty="0"/>
              <a:t>, the wealthy pay a lower percentage of their income to buy basic goods and services (e.g. food and clothing) than do the poor. </a:t>
            </a:r>
          </a:p>
        </p:txBody>
      </p:sp>
    </p:spTree>
    <p:extLst>
      <p:ext uri="{BB962C8B-B14F-4D97-AF65-F5344CB8AC3E}">
        <p14:creationId xmlns:p14="http://schemas.microsoft.com/office/powerpoint/2010/main" val="205522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a:t>
            </a:r>
            <a:endParaRPr lang="en-US" dirty="0"/>
          </a:p>
        </p:txBody>
      </p:sp>
      <p:sp>
        <p:nvSpPr>
          <p:cNvPr id="3" name="Content Placeholder 2"/>
          <p:cNvSpPr>
            <a:spLocks noGrp="1"/>
          </p:cNvSpPr>
          <p:nvPr>
            <p:ph idx="1"/>
          </p:nvPr>
        </p:nvSpPr>
        <p:spPr/>
        <p:txBody>
          <a:bodyPr/>
          <a:lstStyle/>
          <a:p>
            <a:r>
              <a:rPr lang="en-US" dirty="0"/>
              <a:t>SSEPF4 The student will evaluate the costs and benefits of using credit </a:t>
            </a:r>
            <a:endParaRPr lang="en-US" dirty="0" smtClean="0"/>
          </a:p>
          <a:p>
            <a:pPr lvl="1"/>
            <a:r>
              <a:rPr lang="en-US" dirty="0" smtClean="0"/>
              <a:t>A. </a:t>
            </a:r>
            <a:r>
              <a:rPr lang="en-US" dirty="0"/>
              <a:t>list factors that affect credit </a:t>
            </a:r>
            <a:r>
              <a:rPr lang="en-US" dirty="0" smtClean="0"/>
              <a:t>worthiness</a:t>
            </a:r>
          </a:p>
          <a:p>
            <a:pPr lvl="1"/>
            <a:r>
              <a:rPr lang="en-US" dirty="0"/>
              <a:t>B</a:t>
            </a:r>
            <a:r>
              <a:rPr lang="en-US" dirty="0" smtClean="0"/>
              <a:t>. </a:t>
            </a:r>
            <a:r>
              <a:rPr lang="en-US" dirty="0"/>
              <a:t>compare interest rates on loans and credit cards from different </a:t>
            </a:r>
            <a:r>
              <a:rPr lang="en-US" dirty="0" smtClean="0"/>
              <a:t>institutions</a:t>
            </a:r>
          </a:p>
          <a:p>
            <a:pPr lvl="1"/>
            <a:r>
              <a:rPr lang="en-US" dirty="0" smtClean="0"/>
              <a:t>C. </a:t>
            </a:r>
            <a:r>
              <a:rPr lang="en-US" dirty="0"/>
              <a:t>explain the difference between simple and compound interest rates.</a:t>
            </a:r>
            <a:endParaRPr lang="en-US" dirty="0" smtClean="0"/>
          </a:p>
        </p:txBody>
      </p:sp>
    </p:spTree>
    <p:extLst>
      <p:ext uri="{BB962C8B-B14F-4D97-AF65-F5344CB8AC3E}">
        <p14:creationId xmlns:p14="http://schemas.microsoft.com/office/powerpoint/2010/main" val="109199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Creditworthiness</a:t>
            </a:r>
            <a:endParaRPr lang="en-US" dirty="0"/>
          </a:p>
        </p:txBody>
      </p:sp>
      <p:sp>
        <p:nvSpPr>
          <p:cNvPr id="3" name="Content Placeholder 2"/>
          <p:cNvSpPr>
            <a:spLocks noGrp="1"/>
          </p:cNvSpPr>
          <p:nvPr>
            <p:ph idx="1"/>
          </p:nvPr>
        </p:nvSpPr>
        <p:spPr>
          <a:xfrm>
            <a:off x="990600" y="2286000"/>
            <a:ext cx="7086600" cy="3429000"/>
          </a:xfrm>
        </p:spPr>
        <p:txBody>
          <a:bodyPr>
            <a:normAutofit fontScale="92500" lnSpcReduction="20000"/>
          </a:bodyPr>
          <a:lstStyle/>
          <a:p>
            <a:r>
              <a:rPr lang="en-US" b="1" dirty="0" smtClean="0"/>
              <a:t>Creditworthiness-</a:t>
            </a:r>
            <a:r>
              <a:rPr lang="en-US" dirty="0" smtClean="0"/>
              <a:t> </a:t>
            </a:r>
            <a:r>
              <a:rPr lang="en-US" dirty="0"/>
              <a:t>is the extent to which a person is deemed suitable to receive credit, especially as shown by reliability in repaying loans in the past. </a:t>
            </a:r>
            <a:endParaRPr lang="en-US" dirty="0" smtClean="0"/>
          </a:p>
          <a:p>
            <a:r>
              <a:rPr lang="en-US" dirty="0" smtClean="0"/>
              <a:t>For </a:t>
            </a:r>
            <a:r>
              <a:rPr lang="en-US" dirty="0"/>
              <a:t>example, if you do not have enough money of your own to open a videogame store, what alternatives do you have? </a:t>
            </a:r>
            <a:endParaRPr lang="en-US" dirty="0" smtClean="0"/>
          </a:p>
          <a:p>
            <a:r>
              <a:rPr lang="en-US" dirty="0" smtClean="0"/>
              <a:t>If </a:t>
            </a:r>
            <a:r>
              <a:rPr lang="en-US" dirty="0"/>
              <a:t>you believe you can easily borrow the money you need from a bank, you are probably wrong. People who want to open new businesses often have trouble obtaining credit from banks. Banks lend money if they are quite sure the money will be repaid. They usually require a pledge of assets or collateral to back up a loan. </a:t>
            </a:r>
            <a:endParaRPr lang="en-US" dirty="0" smtClean="0"/>
          </a:p>
        </p:txBody>
      </p:sp>
    </p:spTree>
    <p:extLst>
      <p:ext uri="{BB962C8B-B14F-4D97-AF65-F5344CB8AC3E}">
        <p14:creationId xmlns:p14="http://schemas.microsoft.com/office/powerpoint/2010/main" val="12290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do I do?</a:t>
            </a:r>
            <a:endParaRPr lang="en-US" dirty="0"/>
          </a:p>
        </p:txBody>
      </p:sp>
      <p:sp>
        <p:nvSpPr>
          <p:cNvPr id="3" name="Content Placeholder 2"/>
          <p:cNvSpPr>
            <a:spLocks noGrp="1"/>
          </p:cNvSpPr>
          <p:nvPr>
            <p:ph idx="1"/>
          </p:nvPr>
        </p:nvSpPr>
        <p:spPr>
          <a:xfrm>
            <a:off x="1371600" y="2209800"/>
            <a:ext cx="6477000" cy="3733800"/>
          </a:xfrm>
        </p:spPr>
        <p:txBody>
          <a:bodyPr>
            <a:normAutofit fontScale="92500" lnSpcReduction="10000"/>
          </a:bodyPr>
          <a:lstStyle/>
          <a:p>
            <a:r>
              <a:rPr lang="en-US" dirty="0"/>
              <a:t>The collateral must be as much as or more than the amount of money lent. </a:t>
            </a:r>
            <a:endParaRPr lang="en-US" dirty="0" smtClean="0"/>
          </a:p>
          <a:p>
            <a:r>
              <a:rPr lang="en-US" dirty="0" smtClean="0"/>
              <a:t>Entrepreneurs </a:t>
            </a:r>
            <a:r>
              <a:rPr lang="en-US" dirty="0"/>
              <a:t>who own assets like expensive homes or land are able to borrow needed funds when they pledge their property to the bank. </a:t>
            </a:r>
            <a:endParaRPr lang="en-US" dirty="0" smtClean="0"/>
          </a:p>
          <a:p>
            <a:r>
              <a:rPr lang="en-US" dirty="0" smtClean="0"/>
              <a:t>A </a:t>
            </a:r>
            <a:r>
              <a:rPr lang="en-US" dirty="0"/>
              <a:t>person who lacks such assets will not be able to borrow much money through a conventional bank loan. </a:t>
            </a:r>
            <a:endParaRPr lang="en-US" dirty="0" smtClean="0"/>
          </a:p>
          <a:p>
            <a:r>
              <a:rPr lang="en-US" dirty="0" smtClean="0"/>
              <a:t>To </a:t>
            </a:r>
            <a:r>
              <a:rPr lang="en-US" dirty="0"/>
              <a:t>be able to borrow money, an individual or a firm must be able to show credit worthiness, that is, the ability and willingness to carry the cost of borrowing.</a:t>
            </a:r>
          </a:p>
          <a:p>
            <a:endParaRPr lang="en-US" dirty="0"/>
          </a:p>
        </p:txBody>
      </p:sp>
    </p:spTree>
    <p:extLst>
      <p:ext uri="{BB962C8B-B14F-4D97-AF65-F5344CB8AC3E}">
        <p14:creationId xmlns:p14="http://schemas.microsoft.com/office/powerpoint/2010/main" val="287186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47800"/>
            <a:ext cx="6400800" cy="685800"/>
          </a:xfrm>
        </p:spPr>
        <p:txBody>
          <a:bodyPr>
            <a:noAutofit/>
          </a:bodyPr>
          <a:lstStyle/>
          <a:p>
            <a:r>
              <a:rPr lang="en-US" sz="2000" dirty="0" smtClean="0"/>
              <a:t>What’s the difference between a bank, credit union, savings, or loan association?</a:t>
            </a:r>
            <a:endParaRPr lang="en-US" sz="2000" dirty="0"/>
          </a:p>
        </p:txBody>
      </p:sp>
      <p:sp>
        <p:nvSpPr>
          <p:cNvPr id="3" name="Content Placeholder 2"/>
          <p:cNvSpPr>
            <a:spLocks noGrp="1"/>
          </p:cNvSpPr>
          <p:nvPr>
            <p:ph idx="1"/>
          </p:nvPr>
        </p:nvSpPr>
        <p:spPr/>
        <p:txBody>
          <a:bodyPr/>
          <a:lstStyle/>
          <a:p>
            <a:r>
              <a:rPr lang="en-US" dirty="0"/>
              <a:t>Banks, credit unions, savings and loans associations and other institutions are profit motive driven businesses</a:t>
            </a:r>
            <a:r>
              <a:rPr lang="en-US" dirty="0" smtClean="0"/>
              <a:t>.</a:t>
            </a:r>
          </a:p>
          <a:p>
            <a:r>
              <a:rPr lang="en-US" dirty="0" smtClean="0"/>
              <a:t> </a:t>
            </a:r>
            <a:r>
              <a:rPr lang="en-US" dirty="0"/>
              <a:t>As such, they charge different interest rates on loans and credit cards in an effort to attract customers. </a:t>
            </a:r>
            <a:endParaRPr lang="en-US" dirty="0" smtClean="0"/>
          </a:p>
          <a:p>
            <a:r>
              <a:rPr lang="en-US" dirty="0" smtClean="0"/>
              <a:t>As </a:t>
            </a:r>
            <a:r>
              <a:rPr lang="en-US" dirty="0"/>
              <a:t>a consumer would compare prices on groceries, clothing, a haircut, restaurants and other goods and services, a consumer should also compare interest rates when shopping for a loan or a credit card.</a:t>
            </a:r>
          </a:p>
        </p:txBody>
      </p:sp>
    </p:spTree>
    <p:extLst>
      <p:ext uri="{BB962C8B-B14F-4D97-AF65-F5344CB8AC3E}">
        <p14:creationId xmlns:p14="http://schemas.microsoft.com/office/powerpoint/2010/main" val="209405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is the best?</a:t>
            </a:r>
            <a:endParaRPr lang="en-US" dirty="0"/>
          </a:p>
        </p:txBody>
      </p:sp>
      <p:sp>
        <p:nvSpPr>
          <p:cNvPr id="3" name="Content Placeholder 2"/>
          <p:cNvSpPr>
            <a:spLocks noGrp="1"/>
          </p:cNvSpPr>
          <p:nvPr>
            <p:ph idx="1"/>
          </p:nvPr>
        </p:nvSpPr>
        <p:spPr/>
        <p:txBody>
          <a:bodyPr/>
          <a:lstStyle/>
          <a:p>
            <a:r>
              <a:rPr lang="en-US" dirty="0" smtClean="0"/>
              <a:t>Which of the following would you chose to take a car loan out from and why?</a:t>
            </a:r>
          </a:p>
          <a:p>
            <a:r>
              <a:rPr lang="en-US" dirty="0" smtClean="0"/>
              <a:t>Bank- 7%</a:t>
            </a:r>
          </a:p>
          <a:p>
            <a:r>
              <a:rPr lang="en-US" dirty="0" smtClean="0"/>
              <a:t>Credit Union- 2.25%</a:t>
            </a:r>
          </a:p>
          <a:p>
            <a:r>
              <a:rPr lang="en-US" dirty="0" smtClean="0"/>
              <a:t>Savings Association- 5%</a:t>
            </a:r>
          </a:p>
          <a:p>
            <a:r>
              <a:rPr lang="en-US" dirty="0" smtClean="0"/>
              <a:t>Loan Association- 4.5%</a:t>
            </a:r>
            <a:endParaRPr lang="en-US" dirty="0"/>
          </a:p>
        </p:txBody>
      </p:sp>
    </p:spTree>
    <p:extLst>
      <p:ext uri="{BB962C8B-B14F-4D97-AF65-F5344CB8AC3E}">
        <p14:creationId xmlns:p14="http://schemas.microsoft.com/office/powerpoint/2010/main" val="156606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a:t>
            </a:r>
            <a:endParaRPr lang="en-US" dirty="0"/>
          </a:p>
        </p:txBody>
      </p:sp>
      <p:sp>
        <p:nvSpPr>
          <p:cNvPr id="3" name="Content Placeholder 2"/>
          <p:cNvSpPr>
            <a:spLocks noGrp="1"/>
          </p:cNvSpPr>
          <p:nvPr>
            <p:ph idx="1"/>
          </p:nvPr>
        </p:nvSpPr>
        <p:spPr/>
        <p:txBody>
          <a:bodyPr/>
          <a:lstStyle/>
          <a:p>
            <a:r>
              <a:rPr lang="en-US" dirty="0"/>
              <a:t>SSEPF2 The student will explain that banks and other financial institutions are businesses which channel funds from savers to investors. </a:t>
            </a:r>
            <a:r>
              <a:rPr lang="en-US" dirty="0" smtClean="0"/>
              <a:t> </a:t>
            </a:r>
          </a:p>
          <a:p>
            <a:pPr lvl="1"/>
            <a:r>
              <a:rPr lang="en-US" dirty="0" smtClean="0"/>
              <a:t>A.  </a:t>
            </a:r>
            <a:r>
              <a:rPr lang="en-US" dirty="0"/>
              <a:t>compare services offered by different financial institutions </a:t>
            </a:r>
            <a:endParaRPr lang="en-US" dirty="0" smtClean="0"/>
          </a:p>
          <a:p>
            <a:pPr lvl="1"/>
            <a:r>
              <a:rPr lang="en-US" dirty="0" smtClean="0"/>
              <a:t>B. </a:t>
            </a:r>
            <a:r>
              <a:rPr lang="en-US" dirty="0"/>
              <a:t>explain reasons for the spread between interest charged and interest </a:t>
            </a:r>
            <a:r>
              <a:rPr lang="en-US" dirty="0" smtClean="0"/>
              <a:t>earned</a:t>
            </a:r>
          </a:p>
          <a:p>
            <a:pPr lvl="1"/>
            <a:r>
              <a:rPr lang="en-US" dirty="0" smtClean="0"/>
              <a:t>C. </a:t>
            </a:r>
            <a:r>
              <a:rPr lang="en-US" dirty="0"/>
              <a:t>give examples of the direct relationship between risk and </a:t>
            </a:r>
            <a:r>
              <a:rPr lang="en-US" dirty="0" smtClean="0"/>
              <a:t>return</a:t>
            </a:r>
          </a:p>
          <a:p>
            <a:pPr lvl="1"/>
            <a:r>
              <a:rPr lang="en-US" dirty="0" smtClean="0"/>
              <a:t>D. </a:t>
            </a:r>
            <a:r>
              <a:rPr lang="en-US" dirty="0"/>
              <a:t>evaluate a variety of savings and investment options, including stocks, bonds and mutual funds.</a:t>
            </a:r>
          </a:p>
        </p:txBody>
      </p:sp>
    </p:spTree>
    <p:extLst>
      <p:ext uri="{BB962C8B-B14F-4D97-AF65-F5344CB8AC3E}">
        <p14:creationId xmlns:p14="http://schemas.microsoft.com/office/powerpoint/2010/main" val="35734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banks make money?</a:t>
            </a:r>
            <a:endParaRPr lang="en-US" dirty="0"/>
          </a:p>
        </p:txBody>
      </p:sp>
      <p:sp>
        <p:nvSpPr>
          <p:cNvPr id="3" name="Content Placeholder 2"/>
          <p:cNvSpPr>
            <a:spLocks noGrp="1"/>
          </p:cNvSpPr>
          <p:nvPr>
            <p:ph idx="1"/>
          </p:nvPr>
        </p:nvSpPr>
        <p:spPr/>
        <p:txBody>
          <a:bodyPr/>
          <a:lstStyle/>
          <a:p>
            <a:r>
              <a:rPr lang="en-US" dirty="0"/>
              <a:t>Banks are businesses, and as such, their goal is to maximize profits. Banks pay depositors interest as an incentive for depositing their money in their specific institution. The bank then loans that money to others and charges them a higher interest rate for the use of the funds. The difference between the interest charged to borrowers and the interest paid to depositors (minus expenses) is profit.</a:t>
            </a:r>
          </a:p>
        </p:txBody>
      </p:sp>
    </p:spTree>
    <p:extLst>
      <p:ext uri="{BB962C8B-B14F-4D97-AF65-F5344CB8AC3E}">
        <p14:creationId xmlns:p14="http://schemas.microsoft.com/office/powerpoint/2010/main" val="411152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a:t>
            </a:r>
            <a:endParaRPr lang="en-US" dirty="0"/>
          </a:p>
        </p:txBody>
      </p:sp>
      <p:sp>
        <p:nvSpPr>
          <p:cNvPr id="3" name="Content Placeholder 2"/>
          <p:cNvSpPr>
            <a:spLocks noGrp="1"/>
          </p:cNvSpPr>
          <p:nvPr>
            <p:ph idx="1"/>
          </p:nvPr>
        </p:nvSpPr>
        <p:spPr/>
        <p:txBody>
          <a:bodyPr/>
          <a:lstStyle/>
          <a:p>
            <a:r>
              <a:rPr lang="en-US" dirty="0" smtClean="0"/>
              <a:t>Formula :</a:t>
            </a:r>
          </a:p>
          <a:p>
            <a:pPr lvl="1"/>
            <a:r>
              <a:rPr lang="en-US" dirty="0" smtClean="0"/>
              <a:t>Interest= Principal * rate * time</a:t>
            </a:r>
          </a:p>
          <a:p>
            <a:pPr lvl="1"/>
            <a:r>
              <a:rPr lang="en-US" i="1" dirty="0" smtClean="0"/>
              <a:t>I=P r</a:t>
            </a:r>
            <a:r>
              <a:rPr lang="en-US" dirty="0" smtClean="0"/>
              <a:t> </a:t>
            </a:r>
            <a:r>
              <a:rPr lang="en-US" i="1" dirty="0" smtClean="0"/>
              <a:t>t</a:t>
            </a:r>
          </a:p>
          <a:p>
            <a:pPr lvl="1"/>
            <a:r>
              <a:rPr lang="en-US" dirty="0" smtClean="0"/>
              <a:t>Principal- $4500</a:t>
            </a:r>
          </a:p>
          <a:p>
            <a:pPr lvl="1"/>
            <a:r>
              <a:rPr lang="en-US" dirty="0" smtClean="0"/>
              <a:t>Rate- 9.5%</a:t>
            </a:r>
          </a:p>
          <a:p>
            <a:pPr lvl="1"/>
            <a:r>
              <a:rPr lang="en-US" dirty="0" smtClean="0"/>
              <a:t>Time- 6 years</a:t>
            </a:r>
          </a:p>
          <a:p>
            <a:pPr marL="514350" lvl="1" indent="0">
              <a:buNone/>
            </a:pPr>
            <a:endParaRPr lang="en-US" dirty="0" smtClean="0"/>
          </a:p>
        </p:txBody>
      </p:sp>
    </p:spTree>
    <p:extLst>
      <p:ext uri="{BB962C8B-B14F-4D97-AF65-F5344CB8AC3E}">
        <p14:creationId xmlns:p14="http://schemas.microsoft.com/office/powerpoint/2010/main" val="2327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a:t>
            </a:r>
            <a:endParaRPr lang="en-US" dirty="0"/>
          </a:p>
        </p:txBody>
      </p:sp>
      <p:sp>
        <p:nvSpPr>
          <p:cNvPr id="3" name="Content Placeholder 2"/>
          <p:cNvSpPr>
            <a:spLocks noGrp="1"/>
          </p:cNvSpPr>
          <p:nvPr>
            <p:ph idx="1"/>
          </p:nvPr>
        </p:nvSpPr>
        <p:spPr/>
        <p:txBody>
          <a:bodyPr/>
          <a:lstStyle/>
          <a:p>
            <a:r>
              <a:rPr lang="en-US" dirty="0"/>
              <a:t>Risk describes a situation in which the outcome is uncertain and a range of results, potentially both good and bad, is possible</a:t>
            </a:r>
            <a:r>
              <a:rPr lang="en-US" dirty="0" smtClean="0"/>
              <a:t>.</a:t>
            </a:r>
          </a:p>
          <a:p>
            <a:r>
              <a:rPr lang="en-US" dirty="0" smtClean="0"/>
              <a:t> </a:t>
            </a:r>
            <a:r>
              <a:rPr lang="en-US" dirty="0"/>
              <a:t>The greater the range of possible outcomes, the greater the </a:t>
            </a:r>
            <a:r>
              <a:rPr lang="en-US" dirty="0" smtClean="0"/>
              <a:t>risk.</a:t>
            </a:r>
            <a:endParaRPr lang="en-US" dirty="0"/>
          </a:p>
        </p:txBody>
      </p:sp>
    </p:spTree>
    <p:extLst>
      <p:ext uri="{BB962C8B-B14F-4D97-AF65-F5344CB8AC3E}">
        <p14:creationId xmlns:p14="http://schemas.microsoft.com/office/powerpoint/2010/main" val="206087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a:t>
            </a:r>
            <a:endParaRPr lang="en-US" dirty="0"/>
          </a:p>
        </p:txBody>
      </p:sp>
      <p:sp>
        <p:nvSpPr>
          <p:cNvPr id="3" name="Content Placeholder 2"/>
          <p:cNvSpPr>
            <a:spLocks noGrp="1"/>
          </p:cNvSpPr>
          <p:nvPr>
            <p:ph idx="1"/>
          </p:nvPr>
        </p:nvSpPr>
        <p:spPr/>
        <p:txBody>
          <a:bodyPr/>
          <a:lstStyle/>
          <a:p>
            <a:r>
              <a:rPr lang="en-US" dirty="0"/>
              <a:t>The return of an investment is calculated as the income or profit generated by that investment divided by the original cost of the investment</a:t>
            </a:r>
            <a:r>
              <a:rPr lang="en-US" dirty="0" smtClean="0"/>
              <a:t>.</a:t>
            </a:r>
          </a:p>
          <a:p>
            <a:r>
              <a:rPr lang="en-US" dirty="0" smtClean="0"/>
              <a:t> </a:t>
            </a:r>
            <a:r>
              <a:rPr lang="en-US" dirty="0"/>
              <a:t>The rate of return is usually expressed as a percentage over a year. </a:t>
            </a:r>
            <a:endParaRPr lang="en-US" dirty="0" smtClean="0"/>
          </a:p>
          <a:p>
            <a:r>
              <a:rPr lang="en-US" dirty="0" smtClean="0"/>
              <a:t>If </a:t>
            </a:r>
            <a:r>
              <a:rPr lang="en-US" dirty="0"/>
              <a:t>you put money in a bank account and receive a 3 percent rate of interest, then the return is 3 percent.</a:t>
            </a:r>
          </a:p>
        </p:txBody>
      </p:sp>
    </p:spTree>
    <p:extLst>
      <p:ext uri="{BB962C8B-B14F-4D97-AF65-F5344CB8AC3E}">
        <p14:creationId xmlns:p14="http://schemas.microsoft.com/office/powerpoint/2010/main" val="266674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Investments</a:t>
            </a:r>
            <a:endParaRPr lang="en-US" dirty="0"/>
          </a:p>
        </p:txBody>
      </p:sp>
      <p:sp>
        <p:nvSpPr>
          <p:cNvPr id="3" name="Content Placeholder 2"/>
          <p:cNvSpPr>
            <a:spLocks noGrp="1"/>
          </p:cNvSpPr>
          <p:nvPr>
            <p:ph idx="1"/>
          </p:nvPr>
        </p:nvSpPr>
        <p:spPr/>
        <p:txBody>
          <a:bodyPr>
            <a:normAutofit fontScale="92500"/>
          </a:bodyPr>
          <a:lstStyle/>
          <a:p>
            <a:r>
              <a:rPr lang="en-US" dirty="0"/>
              <a:t>Stock </a:t>
            </a:r>
            <a:r>
              <a:rPr lang="en-US" dirty="0" smtClean="0"/>
              <a:t>- An </a:t>
            </a:r>
            <a:r>
              <a:rPr lang="en-US" dirty="0"/>
              <a:t>ownership share or shares of ownership in a corporation. </a:t>
            </a:r>
            <a:endParaRPr lang="en-US" dirty="0" smtClean="0"/>
          </a:p>
          <a:p>
            <a:r>
              <a:rPr lang="en-US" dirty="0" smtClean="0"/>
              <a:t>Bond - A </a:t>
            </a:r>
            <a:r>
              <a:rPr lang="en-US" dirty="0"/>
              <a:t>certificate of indebtedness issued by a government or a publicly held corporation, promising to repay borrowed money to the lender at a fixed rate of interest and at a specified time. </a:t>
            </a:r>
            <a:endParaRPr lang="en-US" dirty="0" smtClean="0"/>
          </a:p>
          <a:p>
            <a:r>
              <a:rPr lang="en-US" dirty="0" smtClean="0"/>
              <a:t>Mutual </a:t>
            </a:r>
            <a:r>
              <a:rPr lang="en-US" dirty="0"/>
              <a:t>Fund </a:t>
            </a:r>
            <a:r>
              <a:rPr lang="en-US" dirty="0" smtClean="0"/>
              <a:t>- A </a:t>
            </a:r>
            <a:r>
              <a:rPr lang="en-US" dirty="0"/>
              <a:t>pool of money used by a company to purchase a variety of stocks, bonds or money market instruments. Provides diversification and professional management for investors.</a:t>
            </a:r>
          </a:p>
        </p:txBody>
      </p:sp>
    </p:spTree>
    <p:extLst>
      <p:ext uri="{BB962C8B-B14F-4D97-AF65-F5344CB8AC3E}">
        <p14:creationId xmlns:p14="http://schemas.microsoft.com/office/powerpoint/2010/main" val="6382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a:t>
            </a:r>
            <a:endParaRPr lang="en-US" dirty="0"/>
          </a:p>
        </p:txBody>
      </p:sp>
      <p:sp>
        <p:nvSpPr>
          <p:cNvPr id="3" name="Content Placeholder 2"/>
          <p:cNvSpPr>
            <a:spLocks noGrp="1"/>
          </p:cNvSpPr>
          <p:nvPr>
            <p:ph idx="1"/>
          </p:nvPr>
        </p:nvSpPr>
        <p:spPr/>
        <p:txBody>
          <a:bodyPr/>
          <a:lstStyle/>
          <a:p>
            <a:r>
              <a:rPr lang="en-US" dirty="0"/>
              <a:t>SSEPF3 The student will explain how changes in monetary and fiscal policy can impact an individual’s spending and savings </a:t>
            </a:r>
            <a:r>
              <a:rPr lang="en-US" dirty="0" smtClean="0"/>
              <a:t>choices.</a:t>
            </a:r>
          </a:p>
          <a:p>
            <a:pPr lvl="1"/>
            <a:r>
              <a:rPr lang="en-US" dirty="0" smtClean="0"/>
              <a:t>A. </a:t>
            </a:r>
            <a:r>
              <a:rPr lang="en-US" dirty="0"/>
              <a:t>give examples of who benefits and who loses from </a:t>
            </a:r>
            <a:r>
              <a:rPr lang="en-US" dirty="0" smtClean="0"/>
              <a:t>inflation</a:t>
            </a:r>
          </a:p>
          <a:p>
            <a:pPr lvl="1"/>
            <a:r>
              <a:rPr lang="en-US" dirty="0" smtClean="0"/>
              <a:t>B. </a:t>
            </a:r>
            <a:r>
              <a:rPr lang="en-US" dirty="0"/>
              <a:t>define progressive, regressive and proportional </a:t>
            </a:r>
            <a:r>
              <a:rPr lang="en-US" dirty="0" smtClean="0"/>
              <a:t>taxes</a:t>
            </a:r>
          </a:p>
          <a:p>
            <a:pPr lvl="1"/>
            <a:r>
              <a:rPr lang="en-US" dirty="0" smtClean="0"/>
              <a:t>C. </a:t>
            </a:r>
            <a:r>
              <a:rPr lang="en-US" dirty="0"/>
              <a:t>explain how an increase in sales tax affects different income groups.</a:t>
            </a:r>
          </a:p>
        </p:txBody>
      </p:sp>
    </p:spTree>
    <p:extLst>
      <p:ext uri="{BB962C8B-B14F-4D97-AF65-F5344CB8AC3E}">
        <p14:creationId xmlns:p14="http://schemas.microsoft.com/office/powerpoint/2010/main" val="342919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benefits and loses from Inflation?</a:t>
            </a:r>
            <a:endParaRPr lang="en-US" dirty="0"/>
          </a:p>
        </p:txBody>
      </p:sp>
      <p:sp>
        <p:nvSpPr>
          <p:cNvPr id="3" name="Content Placeholder 2"/>
          <p:cNvSpPr>
            <a:spLocks noGrp="1"/>
          </p:cNvSpPr>
          <p:nvPr>
            <p:ph idx="1"/>
          </p:nvPr>
        </p:nvSpPr>
        <p:spPr/>
        <p:txBody>
          <a:bodyPr/>
          <a:lstStyle/>
          <a:p>
            <a:r>
              <a:rPr lang="en-US" dirty="0"/>
              <a:t>Inflation is an increase in the average price level in the economy. </a:t>
            </a:r>
            <a:endParaRPr lang="en-US" dirty="0" smtClean="0"/>
          </a:p>
          <a:p>
            <a:r>
              <a:rPr lang="en-US" dirty="0" smtClean="0"/>
              <a:t>Inflation </a:t>
            </a:r>
            <a:r>
              <a:rPr lang="en-US" b="1" dirty="0"/>
              <a:t>benefits</a:t>
            </a:r>
            <a:r>
              <a:rPr lang="en-US" dirty="0"/>
              <a:t> borrowers (people who owe money). </a:t>
            </a:r>
            <a:endParaRPr lang="en-US" dirty="0" smtClean="0"/>
          </a:p>
          <a:p>
            <a:r>
              <a:rPr lang="en-US" dirty="0" smtClean="0"/>
              <a:t>People </a:t>
            </a:r>
            <a:r>
              <a:rPr lang="en-US" dirty="0"/>
              <a:t>who </a:t>
            </a:r>
            <a:r>
              <a:rPr lang="en-US" b="1" dirty="0"/>
              <a:t>lose</a:t>
            </a:r>
            <a:r>
              <a:rPr lang="en-US" dirty="0"/>
              <a:t> from inflation are those who loan money to others. Anyone with a savings account and anyone on a fixed income (retirees, disabled vets) looses from inflation.</a:t>
            </a:r>
          </a:p>
        </p:txBody>
      </p:sp>
    </p:spTree>
    <p:extLst>
      <p:ext uri="{BB962C8B-B14F-4D97-AF65-F5344CB8AC3E}">
        <p14:creationId xmlns:p14="http://schemas.microsoft.com/office/powerpoint/2010/main" val="330151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1_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3.xml><?xml version="1.0" encoding="utf-8"?>
<a:theme xmlns:a="http://schemas.openxmlformats.org/drawingml/2006/main" name="2_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1073</Words>
  <Application>Microsoft Office PowerPoint</Application>
  <PresentationFormat>On-screen Show (4:3)</PresentationFormat>
  <Paragraphs>69</Paragraphs>
  <Slides>16</Slides>
  <Notes>0</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Couture</vt:lpstr>
      <vt:lpstr>1_Couture</vt:lpstr>
      <vt:lpstr>2_Couture</vt:lpstr>
      <vt:lpstr>Unit 6</vt:lpstr>
      <vt:lpstr>Standard</vt:lpstr>
      <vt:lpstr>How do banks make money?</vt:lpstr>
      <vt:lpstr>Interest</vt:lpstr>
      <vt:lpstr>Risk</vt:lpstr>
      <vt:lpstr>Return</vt:lpstr>
      <vt:lpstr>Investments</vt:lpstr>
      <vt:lpstr>Standard</vt:lpstr>
      <vt:lpstr>Who benefits and loses from Inflation?</vt:lpstr>
      <vt:lpstr>Types of Taxes</vt:lpstr>
      <vt:lpstr>Sales Tax</vt:lpstr>
      <vt:lpstr>Standard</vt:lpstr>
      <vt:lpstr>Creditworthiness</vt:lpstr>
      <vt:lpstr>So what do I do?</vt:lpstr>
      <vt:lpstr>What’s the difference between a bank, credit union, savings, or loan association?</vt:lpstr>
      <vt:lpstr>Which is the best?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6</dc:title>
  <dc:creator>Jennifer Glazier</dc:creator>
  <cp:lastModifiedBy>Jennifer Glazier</cp:lastModifiedBy>
  <cp:revision>1</cp:revision>
  <dcterms:created xsi:type="dcterms:W3CDTF">2016-04-29T15:38:07Z</dcterms:created>
  <dcterms:modified xsi:type="dcterms:W3CDTF">2016-04-29T15:40:28Z</dcterms:modified>
</cp:coreProperties>
</file>