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60" r:id="rId3"/>
    <p:sldId id="284" r:id="rId4"/>
    <p:sldId id="285" r:id="rId5"/>
    <p:sldId id="261" r:id="rId6"/>
    <p:sldId id="264" r:id="rId7"/>
    <p:sldId id="265" r:id="rId8"/>
    <p:sldId id="266" r:id="rId9"/>
    <p:sldId id="267" r:id="rId10"/>
    <p:sldId id="271" r:id="rId11"/>
    <p:sldId id="272" r:id="rId12"/>
    <p:sldId id="273" r:id="rId13"/>
    <p:sldId id="274" r:id="rId14"/>
    <p:sldId id="278" r:id="rId15"/>
    <p:sldId id="2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76DA07-5391-4268-9654-3A2CDB9080F5}" type="datetimeFigureOut">
              <a:rPr lang="en-US" smtClean="0"/>
              <a:t>4/18/2018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650DD6-7150-4332-BB62-2A7F93CA0CED}" type="slidenum">
              <a:rPr lang="en-US" smtClean="0"/>
              <a:t>‹#›</a:t>
            </a:fld>
            <a:endParaRPr lang="en-US"/>
          </a:p>
        </p:txBody>
      </p:sp>
    </p:spTree>
    <p:extLst>
      <p:ext uri="{BB962C8B-B14F-4D97-AF65-F5344CB8AC3E}">
        <p14:creationId xmlns:p14="http://schemas.microsoft.com/office/powerpoint/2010/main" val="108802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7977B10-9746-4356-A833-5C5DB99C73C1}" type="slidenum">
              <a:rPr lang="en-US" altLang="en-US" smtClean="0">
                <a:latin typeface="Arial" charset="0"/>
              </a:rPr>
              <a:pPr/>
              <a:t>1</a:t>
            </a:fld>
            <a:endParaRPr lang="en-US" altLang="en-US" smtClean="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59815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C1D3172-B955-4993-A74B-21F010D9624C}" type="slidenum">
              <a:rPr lang="en-US" altLang="en-US" smtClean="0">
                <a:latin typeface="Arial" charset="0"/>
              </a:rPr>
              <a:pPr/>
              <a:t>12</a:t>
            </a:fld>
            <a:endParaRPr lang="en-US" altLang="en-US" smtClean="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6262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84A58A8-AC7A-48A2-BDBD-DA01DFB4CDA5}" type="slidenum">
              <a:rPr lang="en-US" altLang="en-US" smtClean="0">
                <a:latin typeface="Arial" charset="0"/>
              </a:rPr>
              <a:pPr/>
              <a:t>13</a:t>
            </a:fld>
            <a:endParaRPr lang="en-US" altLang="en-US" smtClean="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23467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24C6449-120B-4E7E-AC2E-C4ED316160C4}" type="slidenum">
              <a:rPr lang="en-US" altLang="en-US" smtClean="0">
                <a:latin typeface="Arial" charset="0"/>
              </a:rPr>
              <a:pPr/>
              <a:t>14</a:t>
            </a:fld>
            <a:endParaRPr lang="en-US" altLang="en-US" smtClean="0">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53935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298450F-689B-42FF-9E8C-2485B59F9B8C}" type="slidenum">
              <a:rPr lang="en-US" altLang="en-US" smtClean="0">
                <a:latin typeface="Arial" charset="0"/>
              </a:rPr>
              <a:pPr/>
              <a:t>15</a:t>
            </a:fld>
            <a:endParaRPr lang="en-US" altLang="en-US" smtClean="0">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22494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4E152BA-B7F9-4465-9B8B-BC21D079EED1}" type="slidenum">
              <a:rPr lang="en-US" altLang="en-US" smtClean="0">
                <a:latin typeface="Arial" charset="0"/>
              </a:rPr>
              <a:pPr/>
              <a:t>2</a:t>
            </a:fld>
            <a:endParaRPr lang="en-US" altLang="en-US" smtClean="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7358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7FA6B08-68F7-4986-9F3A-9CF54D62B30B}" type="slidenum">
              <a:rPr lang="en-US" altLang="en-US" smtClean="0">
                <a:latin typeface="Arial" charset="0"/>
              </a:rPr>
              <a:pPr/>
              <a:t>5</a:t>
            </a:fld>
            <a:endParaRPr lang="en-US" altLang="en-US" smtClean="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5312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ABAD41D-9EC2-4769-8190-281AE2935B80}" type="slidenum">
              <a:rPr lang="en-US" altLang="en-US" smtClean="0">
                <a:latin typeface="Arial" charset="0"/>
              </a:rPr>
              <a:pPr/>
              <a:t>6</a:t>
            </a:fld>
            <a:endParaRPr lang="en-US" altLang="en-US"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2372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8507A9B-060F-4300-915B-2DAE0A6119E7}" type="slidenum">
              <a:rPr lang="en-US" altLang="en-US" smtClean="0">
                <a:latin typeface="Arial" charset="0"/>
              </a:rPr>
              <a:pPr/>
              <a:t>7</a:t>
            </a:fld>
            <a:endParaRPr lang="en-US" altLang="en-US" smtClean="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3822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A8E556A-5A68-4CCA-A791-E5B3B554416C}" type="slidenum">
              <a:rPr lang="en-US" altLang="en-US" smtClean="0">
                <a:latin typeface="Arial" charset="0"/>
              </a:rPr>
              <a:pPr/>
              <a:t>8</a:t>
            </a:fld>
            <a:endParaRPr lang="en-US" altLang="en-US"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16522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EA54DD1-D44F-4726-9D9A-C50B00F29AC4}" type="slidenum">
              <a:rPr lang="en-US" altLang="en-US" smtClean="0">
                <a:latin typeface="Arial" charset="0"/>
              </a:rPr>
              <a:pPr/>
              <a:t>9</a:t>
            </a:fld>
            <a:endParaRPr lang="en-US" altLang="en-US" smtClean="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68712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9B03DEF-108A-40ED-B271-834194C93D1C}" type="slidenum">
              <a:rPr lang="en-US" altLang="en-US" smtClean="0">
                <a:latin typeface="Arial" charset="0"/>
              </a:rPr>
              <a:pPr/>
              <a:t>10</a:t>
            </a:fld>
            <a:endParaRPr lang="en-US" altLang="en-US" smtClean="0">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73480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E1C9040-64FC-4C9F-B3DA-93DD4CD40FB5}" type="slidenum">
              <a:rPr lang="en-US" altLang="en-US" smtClean="0">
                <a:latin typeface="Arial" charset="0"/>
              </a:rPr>
              <a:pPr/>
              <a:t>11</a:t>
            </a:fld>
            <a:endParaRPr lang="en-US" altLang="en-US" smtClean="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550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865823-C4B6-42C5-9FBD-1AD48809296F}"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E5596-23EE-44CD-80AE-DCCEAB8A7550}" type="slidenum">
              <a:rPr lang="en-US" smtClean="0"/>
              <a:t>‹#›</a:t>
            </a:fld>
            <a:endParaRPr lang="en-US"/>
          </a:p>
        </p:txBody>
      </p:sp>
    </p:spTree>
    <p:extLst>
      <p:ext uri="{BB962C8B-B14F-4D97-AF65-F5344CB8AC3E}">
        <p14:creationId xmlns:p14="http://schemas.microsoft.com/office/powerpoint/2010/main" val="968856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65823-C4B6-42C5-9FBD-1AD48809296F}"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E5596-23EE-44CD-80AE-DCCEAB8A7550}" type="slidenum">
              <a:rPr lang="en-US" smtClean="0"/>
              <a:t>‹#›</a:t>
            </a:fld>
            <a:endParaRPr lang="en-US"/>
          </a:p>
        </p:txBody>
      </p:sp>
    </p:spTree>
    <p:extLst>
      <p:ext uri="{BB962C8B-B14F-4D97-AF65-F5344CB8AC3E}">
        <p14:creationId xmlns:p14="http://schemas.microsoft.com/office/powerpoint/2010/main" val="2274601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65823-C4B6-42C5-9FBD-1AD48809296F}"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E5596-23EE-44CD-80AE-DCCEAB8A7550}" type="slidenum">
              <a:rPr lang="en-US" smtClean="0"/>
              <a:t>‹#›</a:t>
            </a:fld>
            <a:endParaRPr lang="en-US"/>
          </a:p>
        </p:txBody>
      </p:sp>
    </p:spTree>
    <p:extLst>
      <p:ext uri="{BB962C8B-B14F-4D97-AF65-F5344CB8AC3E}">
        <p14:creationId xmlns:p14="http://schemas.microsoft.com/office/powerpoint/2010/main" val="313990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65823-C4B6-42C5-9FBD-1AD48809296F}"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E5596-23EE-44CD-80AE-DCCEAB8A7550}" type="slidenum">
              <a:rPr lang="en-US" smtClean="0"/>
              <a:t>‹#›</a:t>
            </a:fld>
            <a:endParaRPr lang="en-US"/>
          </a:p>
        </p:txBody>
      </p:sp>
    </p:spTree>
    <p:extLst>
      <p:ext uri="{BB962C8B-B14F-4D97-AF65-F5344CB8AC3E}">
        <p14:creationId xmlns:p14="http://schemas.microsoft.com/office/powerpoint/2010/main" val="212680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65823-C4B6-42C5-9FBD-1AD48809296F}"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E5596-23EE-44CD-80AE-DCCEAB8A7550}" type="slidenum">
              <a:rPr lang="en-US" smtClean="0"/>
              <a:t>‹#›</a:t>
            </a:fld>
            <a:endParaRPr lang="en-US"/>
          </a:p>
        </p:txBody>
      </p:sp>
    </p:spTree>
    <p:extLst>
      <p:ext uri="{BB962C8B-B14F-4D97-AF65-F5344CB8AC3E}">
        <p14:creationId xmlns:p14="http://schemas.microsoft.com/office/powerpoint/2010/main" val="36856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865823-C4B6-42C5-9FBD-1AD48809296F}"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E5596-23EE-44CD-80AE-DCCEAB8A7550}" type="slidenum">
              <a:rPr lang="en-US" smtClean="0"/>
              <a:t>‹#›</a:t>
            </a:fld>
            <a:endParaRPr lang="en-US"/>
          </a:p>
        </p:txBody>
      </p:sp>
    </p:spTree>
    <p:extLst>
      <p:ext uri="{BB962C8B-B14F-4D97-AF65-F5344CB8AC3E}">
        <p14:creationId xmlns:p14="http://schemas.microsoft.com/office/powerpoint/2010/main" val="77896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65823-C4B6-42C5-9FBD-1AD48809296F}"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1E5596-23EE-44CD-80AE-DCCEAB8A7550}" type="slidenum">
              <a:rPr lang="en-US" smtClean="0"/>
              <a:t>‹#›</a:t>
            </a:fld>
            <a:endParaRPr lang="en-US"/>
          </a:p>
        </p:txBody>
      </p:sp>
    </p:spTree>
    <p:extLst>
      <p:ext uri="{BB962C8B-B14F-4D97-AF65-F5344CB8AC3E}">
        <p14:creationId xmlns:p14="http://schemas.microsoft.com/office/powerpoint/2010/main" val="193063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865823-C4B6-42C5-9FBD-1AD48809296F}"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1E5596-23EE-44CD-80AE-DCCEAB8A7550}" type="slidenum">
              <a:rPr lang="en-US" smtClean="0"/>
              <a:t>‹#›</a:t>
            </a:fld>
            <a:endParaRPr lang="en-US"/>
          </a:p>
        </p:txBody>
      </p:sp>
    </p:spTree>
    <p:extLst>
      <p:ext uri="{BB962C8B-B14F-4D97-AF65-F5344CB8AC3E}">
        <p14:creationId xmlns:p14="http://schemas.microsoft.com/office/powerpoint/2010/main" val="349670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65823-C4B6-42C5-9FBD-1AD48809296F}"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1E5596-23EE-44CD-80AE-DCCEAB8A7550}" type="slidenum">
              <a:rPr lang="en-US" smtClean="0"/>
              <a:t>‹#›</a:t>
            </a:fld>
            <a:endParaRPr lang="en-US"/>
          </a:p>
        </p:txBody>
      </p:sp>
    </p:spTree>
    <p:extLst>
      <p:ext uri="{BB962C8B-B14F-4D97-AF65-F5344CB8AC3E}">
        <p14:creationId xmlns:p14="http://schemas.microsoft.com/office/powerpoint/2010/main" val="1391946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65823-C4B6-42C5-9FBD-1AD48809296F}"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E5596-23EE-44CD-80AE-DCCEAB8A7550}" type="slidenum">
              <a:rPr lang="en-US" smtClean="0"/>
              <a:t>‹#›</a:t>
            </a:fld>
            <a:endParaRPr lang="en-US"/>
          </a:p>
        </p:txBody>
      </p:sp>
    </p:spTree>
    <p:extLst>
      <p:ext uri="{BB962C8B-B14F-4D97-AF65-F5344CB8AC3E}">
        <p14:creationId xmlns:p14="http://schemas.microsoft.com/office/powerpoint/2010/main" val="140878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65823-C4B6-42C5-9FBD-1AD48809296F}"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E5596-23EE-44CD-80AE-DCCEAB8A7550}" type="slidenum">
              <a:rPr lang="en-US" smtClean="0"/>
              <a:t>‹#›</a:t>
            </a:fld>
            <a:endParaRPr lang="en-US"/>
          </a:p>
        </p:txBody>
      </p:sp>
    </p:spTree>
    <p:extLst>
      <p:ext uri="{BB962C8B-B14F-4D97-AF65-F5344CB8AC3E}">
        <p14:creationId xmlns:p14="http://schemas.microsoft.com/office/powerpoint/2010/main" val="420279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65823-C4B6-42C5-9FBD-1AD48809296F}" type="datetimeFigureOut">
              <a:rPr lang="en-US" smtClean="0"/>
              <a:t>4/18/2018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E5596-23EE-44CD-80AE-DCCEAB8A7550}" type="slidenum">
              <a:rPr lang="en-US" smtClean="0"/>
              <a:t>‹#›</a:t>
            </a:fld>
            <a:endParaRPr lang="en-US"/>
          </a:p>
        </p:txBody>
      </p:sp>
    </p:spTree>
    <p:extLst>
      <p:ext uri="{BB962C8B-B14F-4D97-AF65-F5344CB8AC3E}">
        <p14:creationId xmlns:p14="http://schemas.microsoft.com/office/powerpoint/2010/main" val="2934514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defRPr/>
            </a:pPr>
            <a:r>
              <a:rPr lang="en-US" dirty="0" smtClean="0"/>
              <a:t>China: Ming Dynasty</a:t>
            </a:r>
          </a:p>
        </p:txBody>
      </p:sp>
      <p:sp>
        <p:nvSpPr>
          <p:cNvPr id="27651" name="Rectangle 3"/>
          <p:cNvSpPr>
            <a:spLocks noGrp="1" noChangeArrowheads="1"/>
          </p:cNvSpPr>
          <p:nvPr>
            <p:ph type="body" idx="1"/>
          </p:nvPr>
        </p:nvSpPr>
        <p:spPr>
          <a:xfrm>
            <a:off x="457200" y="1600200"/>
            <a:ext cx="8229600" cy="5029200"/>
          </a:xfrm>
        </p:spPr>
        <p:txBody>
          <a:bodyPr/>
          <a:lstStyle/>
          <a:p>
            <a:pPr marL="0" indent="0" eaLnBrk="1" hangingPunct="1">
              <a:buNone/>
              <a:defRPr/>
            </a:pPr>
            <a:r>
              <a:rPr lang="en-US" dirty="0" smtClean="0">
                <a:solidFill>
                  <a:srgbClr val="FF0000"/>
                </a:solidFill>
              </a:rPr>
              <a:t>Ming Dynasty: dominant power in Asia from 1368-1644</a:t>
            </a:r>
          </a:p>
          <a:p>
            <a:pPr marL="990600" lvl="1" indent="-533400" eaLnBrk="1" hangingPunct="1">
              <a:buFontTx/>
              <a:buChar char="•"/>
              <a:defRPr/>
            </a:pPr>
            <a:r>
              <a:rPr lang="en-US" sz="3200" dirty="0" smtClean="0">
                <a:solidFill>
                  <a:srgbClr val="FF0000"/>
                </a:solidFill>
              </a:rPr>
              <a:t>Hong Wu: commanded a rebel army that drove out the Mongols in 1368 and became the 1</a:t>
            </a:r>
            <a:r>
              <a:rPr lang="en-US" sz="3200" baseline="30000" dirty="0" smtClean="0">
                <a:solidFill>
                  <a:srgbClr val="FF0000"/>
                </a:solidFill>
              </a:rPr>
              <a:t>st</a:t>
            </a:r>
            <a:r>
              <a:rPr lang="en-US" sz="3200" dirty="0" smtClean="0">
                <a:solidFill>
                  <a:srgbClr val="FF0000"/>
                </a:solidFill>
              </a:rPr>
              <a:t> Ming Emperor</a:t>
            </a:r>
          </a:p>
          <a:p>
            <a:pPr marL="990600" lvl="1" indent="-533400" eaLnBrk="1" hangingPunct="1">
              <a:buFontTx/>
              <a:buNone/>
              <a:defRPr/>
            </a:pPr>
            <a:endParaRPr lang="en-US" sz="1200" dirty="0" smtClean="0"/>
          </a:p>
          <a:p>
            <a:pPr marL="1371600" lvl="2" indent="-457200" eaLnBrk="1" hangingPunct="1">
              <a:buFont typeface="Wingdings" pitchFamily="2" charset="2"/>
              <a:buChar char="§"/>
              <a:defRPr/>
            </a:pPr>
            <a:r>
              <a:rPr lang="en-US" dirty="0" smtClean="0"/>
              <a:t>Promoted reforms to restore 			agricultural lands destroyed by 			war, erase all trace of Mongols, 			&amp; promote China’s power and 		prosperity</a:t>
            </a:r>
          </a:p>
        </p:txBody>
      </p:sp>
      <p:pic>
        <p:nvPicPr>
          <p:cNvPr id="4" name="Picture 5" descr="Ming%20dynasty%20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9532" y="4235245"/>
            <a:ext cx="2809720" cy="262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200px-Hongwu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7" y="4384136"/>
            <a:ext cx="1418303" cy="238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953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dirty="0" smtClean="0"/>
              <a:t>Japan’s 3 Daimyo</a:t>
            </a:r>
          </a:p>
        </p:txBody>
      </p:sp>
      <p:sp>
        <p:nvSpPr>
          <p:cNvPr id="40963" name="Rectangle 3"/>
          <p:cNvSpPr>
            <a:spLocks noGrp="1" noChangeArrowheads="1"/>
          </p:cNvSpPr>
          <p:nvPr>
            <p:ph type="body" idx="1"/>
          </p:nvPr>
        </p:nvSpPr>
        <p:spPr/>
        <p:txBody>
          <a:bodyPr/>
          <a:lstStyle/>
          <a:p>
            <a:pPr eaLnBrk="1" hangingPunct="1">
              <a:lnSpc>
                <a:spcPct val="80000"/>
              </a:lnSpc>
              <a:buFontTx/>
              <a:buNone/>
              <a:defRPr/>
            </a:pPr>
            <a:r>
              <a:rPr lang="en-US" sz="2800" u="sng" dirty="0" smtClean="0"/>
              <a:t>Background</a:t>
            </a:r>
          </a:p>
          <a:p>
            <a:pPr indent="-3175" eaLnBrk="1" hangingPunct="1">
              <a:lnSpc>
                <a:spcPct val="80000"/>
              </a:lnSpc>
              <a:buFontTx/>
              <a:buNone/>
              <a:defRPr/>
            </a:pPr>
            <a:r>
              <a:rPr lang="en-US" sz="2800" dirty="0" smtClean="0"/>
              <a:t>In the 1300s Japan had developed unity under the Shoguns (military rulers). In 1467, civil war shattered Japan’s feudal system and the country slipped into chaos as violent disorder followed. AKA-”Warring States” period. Eventually powerful samurais gained control and offered protection to peasants in return for loyalty. Their new system of feudalism resembled that in Europe, with castles, small armies, and now, muskets.</a:t>
            </a:r>
          </a:p>
        </p:txBody>
      </p:sp>
    </p:spTree>
    <p:extLst>
      <p:ext uri="{BB962C8B-B14F-4D97-AF65-F5344CB8AC3E}">
        <p14:creationId xmlns:p14="http://schemas.microsoft.com/office/powerpoint/2010/main" val="3641474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defRPr/>
            </a:pPr>
            <a:r>
              <a:rPr lang="en-US" dirty="0" smtClean="0"/>
              <a:t>Japan’s 3 Daimyo</a:t>
            </a:r>
          </a:p>
        </p:txBody>
      </p:sp>
      <p:sp>
        <p:nvSpPr>
          <p:cNvPr id="41987" name="Rectangle 3"/>
          <p:cNvSpPr>
            <a:spLocks noGrp="1" noChangeArrowheads="1"/>
          </p:cNvSpPr>
          <p:nvPr>
            <p:ph type="body" idx="1"/>
          </p:nvPr>
        </p:nvSpPr>
        <p:spPr>
          <a:xfrm>
            <a:off x="228600" y="1676400"/>
            <a:ext cx="8229600" cy="4525963"/>
          </a:xfrm>
        </p:spPr>
        <p:txBody>
          <a:bodyPr/>
          <a:lstStyle/>
          <a:p>
            <a:pPr marL="609600" indent="-609600" eaLnBrk="1" hangingPunct="1">
              <a:lnSpc>
                <a:spcPct val="90000"/>
              </a:lnSpc>
              <a:buFontTx/>
              <a:buNone/>
              <a:defRPr/>
            </a:pPr>
            <a:r>
              <a:rPr lang="en-US" sz="2400" dirty="0" smtClean="0">
                <a:solidFill>
                  <a:srgbClr val="FF0000"/>
                </a:solidFill>
              </a:rPr>
              <a:t>Daimyo: warrior chieftains who become lords in Japan</a:t>
            </a:r>
          </a:p>
          <a:p>
            <a:pPr marL="609600" indent="-609600" eaLnBrk="1" hangingPunct="1">
              <a:lnSpc>
                <a:spcPct val="90000"/>
              </a:lnSpc>
              <a:buFontTx/>
              <a:buNone/>
              <a:defRPr/>
            </a:pPr>
            <a:endParaRPr lang="en-US" sz="2400" dirty="0" smtClean="0"/>
          </a:p>
          <a:p>
            <a:pPr marL="0" indent="0" eaLnBrk="1" hangingPunct="1">
              <a:lnSpc>
                <a:spcPct val="90000"/>
              </a:lnSpc>
              <a:buNone/>
              <a:defRPr/>
            </a:pPr>
            <a:r>
              <a:rPr lang="en-US" sz="2400" dirty="0" err="1" smtClean="0">
                <a:solidFill>
                  <a:srgbClr val="FF0000"/>
                </a:solidFill>
              </a:rPr>
              <a:t>Oda</a:t>
            </a:r>
            <a:r>
              <a:rPr lang="en-US" sz="2400" dirty="0" smtClean="0">
                <a:solidFill>
                  <a:srgbClr val="FF0000"/>
                </a:solidFill>
              </a:rPr>
              <a:t> Nobunaga: brutal and ambitious daimyo who hoped to gain enough power to take the whole country.</a:t>
            </a:r>
          </a:p>
          <a:p>
            <a:pPr marL="990600" lvl="1" indent="-533400" eaLnBrk="1" hangingPunct="1">
              <a:lnSpc>
                <a:spcPct val="90000"/>
              </a:lnSpc>
              <a:buFontTx/>
              <a:buChar char="•"/>
              <a:defRPr/>
            </a:pPr>
            <a:r>
              <a:rPr lang="en-US" sz="2000" dirty="0" smtClean="0"/>
              <a:t>Seized the capital in 1568</a:t>
            </a:r>
          </a:p>
          <a:p>
            <a:pPr marL="990600" lvl="1" indent="-533400" eaLnBrk="1" hangingPunct="1">
              <a:lnSpc>
                <a:spcPct val="90000"/>
              </a:lnSpc>
              <a:buFontTx/>
              <a:buChar char="•"/>
              <a:defRPr/>
            </a:pPr>
            <a:r>
              <a:rPr lang="en-US" sz="2000" dirty="0" smtClean="0"/>
              <a:t>“rule the empire by force”</a:t>
            </a:r>
          </a:p>
          <a:p>
            <a:pPr marL="990600" lvl="1" indent="-533400" eaLnBrk="1" hangingPunct="1">
              <a:lnSpc>
                <a:spcPct val="90000"/>
              </a:lnSpc>
              <a:buFontTx/>
              <a:buChar char="•"/>
              <a:defRPr/>
            </a:pPr>
            <a:r>
              <a:rPr lang="en-US" sz="2000" dirty="0" smtClean="0"/>
              <a:t>1</a:t>
            </a:r>
            <a:r>
              <a:rPr lang="en-US" sz="2000" baseline="30000" dirty="0" smtClean="0"/>
              <a:t>st</a:t>
            </a:r>
            <a:r>
              <a:rPr lang="en-US" sz="2000" dirty="0" smtClean="0"/>
              <a:t> to use muskets in Japanese battle</a:t>
            </a:r>
          </a:p>
          <a:p>
            <a:pPr marL="990600" lvl="1" indent="-533400" eaLnBrk="1" hangingPunct="1">
              <a:lnSpc>
                <a:spcPct val="90000"/>
              </a:lnSpc>
              <a:buFontTx/>
              <a:buChar char="•"/>
              <a:defRPr/>
            </a:pPr>
            <a:r>
              <a:rPr lang="en-US" sz="2000" dirty="0" smtClean="0"/>
              <a:t>1582 committed seppuku (ritual of </a:t>
            </a:r>
          </a:p>
          <a:p>
            <a:pPr marL="990600" lvl="1" indent="-533400" eaLnBrk="1" hangingPunct="1">
              <a:lnSpc>
                <a:spcPct val="90000"/>
              </a:lnSpc>
              <a:buFontTx/>
              <a:buNone/>
              <a:defRPr/>
            </a:pPr>
            <a:r>
              <a:rPr lang="en-US" sz="2000" dirty="0" smtClean="0"/>
              <a:t>	suicide of a samurai) when one of his </a:t>
            </a:r>
          </a:p>
          <a:p>
            <a:pPr marL="990600" lvl="1" indent="-533400" eaLnBrk="1" hangingPunct="1">
              <a:lnSpc>
                <a:spcPct val="90000"/>
              </a:lnSpc>
              <a:buFontTx/>
              <a:buNone/>
              <a:defRPr/>
            </a:pPr>
            <a:r>
              <a:rPr lang="en-US" sz="2000" dirty="0" smtClean="0"/>
              <a:t>	own generals turned on him</a:t>
            </a:r>
          </a:p>
          <a:p>
            <a:pPr marL="609600" indent="-609600" eaLnBrk="1" hangingPunct="1">
              <a:lnSpc>
                <a:spcPct val="90000"/>
              </a:lnSpc>
              <a:buFontTx/>
              <a:buNone/>
              <a:defRPr/>
            </a:pPr>
            <a:endParaRPr lang="en-US" sz="2400" dirty="0" smtClean="0"/>
          </a:p>
          <a:p>
            <a:pPr marL="609600" indent="-609600" eaLnBrk="1" hangingPunct="1">
              <a:lnSpc>
                <a:spcPct val="90000"/>
              </a:lnSpc>
              <a:defRPr/>
            </a:pPr>
            <a:endParaRPr lang="en-US" sz="2400" dirty="0" smtClean="0"/>
          </a:p>
        </p:txBody>
      </p:sp>
      <p:pic>
        <p:nvPicPr>
          <p:cNvPr id="41988" name="Picture 5" descr="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05200"/>
            <a:ext cx="3048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049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defRPr/>
            </a:pPr>
            <a:r>
              <a:rPr lang="en-US" dirty="0" smtClean="0"/>
              <a:t>Japan’s 3 Daimyo</a:t>
            </a:r>
          </a:p>
        </p:txBody>
      </p:sp>
      <p:sp>
        <p:nvSpPr>
          <p:cNvPr id="43011" name="Rectangle 3"/>
          <p:cNvSpPr>
            <a:spLocks noGrp="1" noChangeArrowheads="1"/>
          </p:cNvSpPr>
          <p:nvPr>
            <p:ph type="body" idx="1"/>
          </p:nvPr>
        </p:nvSpPr>
        <p:spPr>
          <a:xfrm>
            <a:off x="1447800" y="1905000"/>
            <a:ext cx="7239000" cy="4724400"/>
          </a:xfrm>
        </p:spPr>
        <p:txBody>
          <a:bodyPr/>
          <a:lstStyle/>
          <a:p>
            <a:pPr marL="457200" lvl="1" indent="0" eaLnBrk="1" hangingPunct="1">
              <a:buNone/>
              <a:defRPr/>
            </a:pPr>
            <a:r>
              <a:rPr lang="en-US" dirty="0" smtClean="0">
                <a:solidFill>
                  <a:srgbClr val="FF0000"/>
                </a:solidFill>
              </a:rPr>
              <a:t>	</a:t>
            </a:r>
            <a:r>
              <a:rPr lang="en-US" dirty="0" err="1" smtClean="0">
                <a:solidFill>
                  <a:srgbClr val="FF0000"/>
                </a:solidFill>
              </a:rPr>
              <a:t>Toyotomi</a:t>
            </a:r>
            <a:r>
              <a:rPr lang="en-US" dirty="0" smtClean="0">
                <a:solidFill>
                  <a:srgbClr val="FF0000"/>
                </a:solidFill>
              </a:rPr>
              <a:t> </a:t>
            </a:r>
            <a:r>
              <a:rPr lang="en-US" dirty="0" err="1" smtClean="0">
                <a:solidFill>
                  <a:srgbClr val="FF0000"/>
                </a:solidFill>
              </a:rPr>
              <a:t>Hideyoshi</a:t>
            </a:r>
            <a:r>
              <a:rPr lang="en-US" dirty="0" smtClean="0">
                <a:solidFill>
                  <a:srgbClr val="FF0000"/>
                </a:solidFill>
              </a:rPr>
              <a:t>: Nobunaga’s best </a:t>
            </a:r>
            <a:r>
              <a:rPr lang="en-US" dirty="0">
                <a:solidFill>
                  <a:srgbClr val="FF0000"/>
                </a:solidFill>
              </a:rPr>
              <a:t>	</a:t>
            </a:r>
            <a:r>
              <a:rPr lang="en-US" dirty="0" smtClean="0">
                <a:solidFill>
                  <a:srgbClr val="FF0000"/>
                </a:solidFill>
              </a:rPr>
              <a:t>general, continued his mission of 	destroying the daimyo that remained 	hostile</a:t>
            </a:r>
          </a:p>
          <a:p>
            <a:pPr marL="1371600" lvl="2" indent="-457200" eaLnBrk="1" hangingPunct="1">
              <a:defRPr/>
            </a:pPr>
            <a:r>
              <a:rPr lang="en-US" dirty="0" smtClean="0"/>
              <a:t>By 1590 he controlled most of Japan</a:t>
            </a:r>
          </a:p>
          <a:p>
            <a:pPr marL="1371600" lvl="2" indent="-457200" eaLnBrk="1" hangingPunct="1">
              <a:defRPr/>
            </a:pPr>
            <a:r>
              <a:rPr lang="en-US" dirty="0" smtClean="0"/>
              <a:t>Wanted to conquer China, so sent troops to Korea (allies with Ming)</a:t>
            </a:r>
          </a:p>
          <a:p>
            <a:pPr marL="1371600" lvl="2" indent="-457200" eaLnBrk="1" hangingPunct="1">
              <a:defRPr/>
            </a:pPr>
            <a:r>
              <a:rPr lang="en-US" dirty="0" err="1" smtClean="0"/>
              <a:t>Hideyoshi</a:t>
            </a:r>
            <a:r>
              <a:rPr lang="en-US" dirty="0" smtClean="0"/>
              <a:t> died 1598, troops w/drew from Korea</a:t>
            </a:r>
          </a:p>
        </p:txBody>
      </p:sp>
      <p:pic>
        <p:nvPicPr>
          <p:cNvPr id="43012" name="Picture 5" descr="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21891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707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defRPr/>
            </a:pPr>
            <a:r>
              <a:rPr lang="en-US" dirty="0" smtClean="0"/>
              <a:t>Japan’s 3 Daimyo </a:t>
            </a:r>
          </a:p>
        </p:txBody>
      </p:sp>
      <p:sp>
        <p:nvSpPr>
          <p:cNvPr id="44035" name="Rectangle 3"/>
          <p:cNvSpPr>
            <a:spLocks noGrp="1" noChangeArrowheads="1"/>
          </p:cNvSpPr>
          <p:nvPr>
            <p:ph type="body" idx="1"/>
          </p:nvPr>
        </p:nvSpPr>
        <p:spPr/>
        <p:txBody>
          <a:bodyPr/>
          <a:lstStyle/>
          <a:p>
            <a:pPr marL="0" indent="0" eaLnBrk="1" hangingPunct="1">
              <a:buNone/>
              <a:defRPr/>
            </a:pPr>
            <a:r>
              <a:rPr lang="en-US" sz="2800" dirty="0" smtClean="0">
                <a:solidFill>
                  <a:srgbClr val="FF0000"/>
                </a:solidFill>
              </a:rPr>
              <a:t>Tokugawa </a:t>
            </a:r>
            <a:r>
              <a:rPr lang="en-US" sz="2800" dirty="0" err="1" smtClean="0">
                <a:solidFill>
                  <a:srgbClr val="FF0000"/>
                </a:solidFill>
              </a:rPr>
              <a:t>Ieyasu</a:t>
            </a:r>
            <a:r>
              <a:rPr lang="en-US" sz="2800" dirty="0" smtClean="0">
                <a:solidFill>
                  <a:srgbClr val="FF0000"/>
                </a:solidFill>
              </a:rPr>
              <a:t>: completed the 			unification of Japan</a:t>
            </a:r>
          </a:p>
          <a:p>
            <a:pPr marL="990600" lvl="1" indent="-533400" eaLnBrk="1" hangingPunct="1">
              <a:buFontTx/>
              <a:buChar char="•"/>
              <a:defRPr/>
            </a:pPr>
            <a:r>
              <a:rPr lang="en-US" sz="2400" dirty="0" smtClean="0"/>
              <a:t>1600, defeated rivals</a:t>
            </a:r>
          </a:p>
          <a:p>
            <a:pPr marL="990600" lvl="1" indent="-533400" eaLnBrk="1" hangingPunct="1">
              <a:buFontTx/>
              <a:buChar char="•"/>
              <a:defRPr/>
            </a:pPr>
            <a:r>
              <a:rPr lang="en-US" sz="2400" dirty="0" smtClean="0"/>
              <a:t>Became sole ruler of Japan</a:t>
            </a:r>
          </a:p>
          <a:p>
            <a:pPr marL="990600" lvl="1" indent="-533400" eaLnBrk="1" hangingPunct="1">
              <a:buFontTx/>
              <a:buChar char="•"/>
              <a:defRPr/>
            </a:pPr>
            <a:r>
              <a:rPr lang="en-US" sz="2400" dirty="0" smtClean="0"/>
              <a:t>Tamed the daimyo at the local level by requiring them to spend every other year in the capital</a:t>
            </a:r>
          </a:p>
          <a:p>
            <a:pPr marL="990600" lvl="1" indent="-533400" eaLnBrk="1" hangingPunct="1">
              <a:buFontTx/>
              <a:buChar char="•"/>
              <a:defRPr/>
            </a:pPr>
            <a:r>
              <a:rPr lang="en-US" sz="2400" dirty="0" smtClean="0"/>
              <a:t>Founded Tokugawa </a:t>
            </a:r>
            <a:r>
              <a:rPr lang="en-US" sz="2400" dirty="0" err="1" smtClean="0"/>
              <a:t>Shogunate</a:t>
            </a:r>
            <a:r>
              <a:rPr lang="en-US" sz="2400" dirty="0" smtClean="0"/>
              <a:t>: dynasty of shoguns that ruled Japan until 1876</a:t>
            </a:r>
          </a:p>
        </p:txBody>
      </p:sp>
      <p:pic>
        <p:nvPicPr>
          <p:cNvPr id="44036" name="Picture 5" descr="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371600"/>
            <a:ext cx="2303463" cy="255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997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eaLnBrk="1" hangingPunct="1">
              <a:defRPr/>
            </a:pPr>
            <a:r>
              <a:rPr lang="en-US" dirty="0" smtClean="0"/>
              <a:t>Life in Japan </a:t>
            </a:r>
          </a:p>
        </p:txBody>
      </p:sp>
      <p:sp>
        <p:nvSpPr>
          <p:cNvPr id="48131" name="Rectangle 3"/>
          <p:cNvSpPr>
            <a:spLocks noGrp="1" noChangeArrowheads="1"/>
          </p:cNvSpPr>
          <p:nvPr>
            <p:ph type="body" idx="1"/>
          </p:nvPr>
        </p:nvSpPr>
        <p:spPr/>
        <p:txBody>
          <a:bodyPr/>
          <a:lstStyle/>
          <a:p>
            <a:pPr marL="0" indent="0" eaLnBrk="1" hangingPunct="1">
              <a:lnSpc>
                <a:spcPct val="90000"/>
              </a:lnSpc>
              <a:buNone/>
              <a:defRPr/>
            </a:pPr>
            <a:r>
              <a:rPr lang="en-US" dirty="0" smtClean="0"/>
              <a:t>Contact between Japan and Europe</a:t>
            </a:r>
          </a:p>
          <a:p>
            <a:pPr marL="990600" lvl="1" indent="-533400" eaLnBrk="1" hangingPunct="1">
              <a:lnSpc>
                <a:spcPct val="90000"/>
              </a:lnSpc>
              <a:buFontTx/>
              <a:buChar char="•"/>
              <a:defRPr/>
            </a:pPr>
            <a:r>
              <a:rPr lang="en-US" dirty="0" smtClean="0"/>
              <a:t>Europeans began coming to Japan in the 16</a:t>
            </a:r>
            <a:r>
              <a:rPr lang="en-US" baseline="30000" dirty="0" smtClean="0"/>
              <a:t>th</a:t>
            </a:r>
            <a:r>
              <a:rPr lang="en-US" dirty="0" smtClean="0"/>
              <a:t> century and were welcomed </a:t>
            </a:r>
          </a:p>
          <a:p>
            <a:pPr marL="1371600" lvl="2" indent="-457200" eaLnBrk="1" hangingPunct="1">
              <a:lnSpc>
                <a:spcPct val="90000"/>
              </a:lnSpc>
              <a:buFont typeface="Wingdings" pitchFamily="2" charset="2"/>
              <a:buChar char="§"/>
              <a:defRPr/>
            </a:pPr>
            <a:r>
              <a:rPr lang="en-US" dirty="0" smtClean="0"/>
              <a:t>Shipwrecked Portuguese washed up on their shores</a:t>
            </a:r>
          </a:p>
          <a:p>
            <a:pPr marL="1371600" lvl="2" indent="-457200" eaLnBrk="1" hangingPunct="1">
              <a:lnSpc>
                <a:spcPct val="90000"/>
              </a:lnSpc>
              <a:buFont typeface="Wingdings" pitchFamily="2" charset="2"/>
              <a:buChar char="§"/>
              <a:defRPr/>
            </a:pPr>
            <a:r>
              <a:rPr lang="en-US" dirty="0" smtClean="0"/>
              <a:t>Brought clocks, eyeglasses, tobacco, firearms, &amp; other unfamiliar items</a:t>
            </a:r>
          </a:p>
          <a:p>
            <a:pPr marL="1752600" lvl="3" indent="-381000" eaLnBrk="1" hangingPunct="1">
              <a:lnSpc>
                <a:spcPct val="90000"/>
              </a:lnSpc>
              <a:buFont typeface="Wingdings" pitchFamily="2" charset="2"/>
              <a:buChar char="Ø"/>
              <a:defRPr/>
            </a:pPr>
            <a:r>
              <a:rPr lang="en-US" dirty="0" smtClean="0"/>
              <a:t>Daimyo very interested in firearms (traditional weapon was sword). They wanted every advantage over others</a:t>
            </a:r>
          </a:p>
          <a:p>
            <a:pPr marL="1752600" lvl="3" indent="-381000" eaLnBrk="1" hangingPunct="1">
              <a:lnSpc>
                <a:spcPct val="90000"/>
              </a:lnSpc>
              <a:buFont typeface="Wingdings" pitchFamily="2" charset="2"/>
              <a:buChar char="Ø"/>
              <a:defRPr/>
            </a:pPr>
            <a:r>
              <a:rPr lang="en-US" dirty="0" smtClean="0"/>
              <a:t>Many samurai kept the traditional sword and lost badly in battle</a:t>
            </a:r>
          </a:p>
          <a:p>
            <a:pPr marL="1752600" lvl="3" indent="-381000" eaLnBrk="1" hangingPunct="1">
              <a:lnSpc>
                <a:spcPct val="90000"/>
              </a:lnSpc>
              <a:buFontTx/>
              <a:buNone/>
              <a:defRPr/>
            </a:pPr>
            <a:endParaRPr lang="en-US" dirty="0" smtClean="0"/>
          </a:p>
          <a:p>
            <a:pPr marL="990600" lvl="1" indent="-533400" eaLnBrk="1" hangingPunct="1">
              <a:lnSpc>
                <a:spcPct val="90000"/>
              </a:lnSpc>
              <a:buFontTx/>
              <a:buNone/>
              <a:defRPr/>
            </a:pPr>
            <a:endParaRPr lang="en-US" dirty="0" smtClean="0"/>
          </a:p>
          <a:p>
            <a:pPr marL="990600" lvl="1" indent="-533400" eaLnBrk="1" hangingPunct="1">
              <a:lnSpc>
                <a:spcPct val="90000"/>
              </a:lnSpc>
              <a:buFontTx/>
              <a:buChar char="•"/>
              <a:defRPr/>
            </a:pPr>
            <a:endParaRPr lang="en-US" dirty="0" smtClean="0"/>
          </a:p>
        </p:txBody>
      </p:sp>
    </p:spTree>
    <p:extLst>
      <p:ext uri="{BB962C8B-B14F-4D97-AF65-F5344CB8AC3E}">
        <p14:creationId xmlns:p14="http://schemas.microsoft.com/office/powerpoint/2010/main" val="2418495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eaLnBrk="1" hangingPunct="1">
              <a:defRPr/>
            </a:pPr>
            <a:r>
              <a:rPr lang="en-US" dirty="0" smtClean="0"/>
              <a:t>Japan’s Closed Country Policy</a:t>
            </a:r>
          </a:p>
        </p:txBody>
      </p:sp>
      <p:sp>
        <p:nvSpPr>
          <p:cNvPr id="51203" name="Rectangle 3"/>
          <p:cNvSpPr>
            <a:spLocks noGrp="1" noChangeArrowheads="1"/>
          </p:cNvSpPr>
          <p:nvPr>
            <p:ph type="body" idx="1"/>
          </p:nvPr>
        </p:nvSpPr>
        <p:spPr/>
        <p:txBody>
          <a:bodyPr/>
          <a:lstStyle/>
          <a:p>
            <a:pPr eaLnBrk="1" hangingPunct="1">
              <a:defRPr/>
            </a:pPr>
            <a:r>
              <a:rPr lang="en-US" dirty="0" smtClean="0"/>
              <a:t>At first, Japan welcomed new trade</a:t>
            </a:r>
          </a:p>
          <a:p>
            <a:pPr eaLnBrk="1" hangingPunct="1">
              <a:defRPr/>
            </a:pPr>
            <a:r>
              <a:rPr lang="en-US" dirty="0" smtClean="0"/>
              <a:t>Over time, they realized they could safely exclude both missionaries and merchants</a:t>
            </a:r>
          </a:p>
          <a:p>
            <a:pPr eaLnBrk="1" hangingPunct="1">
              <a:defRPr/>
            </a:pPr>
            <a:r>
              <a:rPr lang="en-US" dirty="0" smtClean="0">
                <a:solidFill>
                  <a:srgbClr val="FF0000"/>
                </a:solidFill>
              </a:rPr>
              <a:t>1639 they sealed their borders and instituted their “Closed Country Policy”</a:t>
            </a:r>
          </a:p>
          <a:p>
            <a:pPr lvl="1" eaLnBrk="1" hangingPunct="1">
              <a:defRPr/>
            </a:pPr>
            <a:r>
              <a:rPr lang="en-US" dirty="0" smtClean="0"/>
              <a:t>Only ONE port, Nagasaki, remained open to Chinese and Dutch.</a:t>
            </a:r>
          </a:p>
        </p:txBody>
      </p:sp>
    </p:spTree>
    <p:extLst>
      <p:ext uri="{BB962C8B-B14F-4D97-AF65-F5344CB8AC3E}">
        <p14:creationId xmlns:p14="http://schemas.microsoft.com/office/powerpoint/2010/main" val="1394076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defRPr/>
            </a:pPr>
            <a:r>
              <a:rPr lang="en-US" dirty="0" smtClean="0"/>
              <a:t>China: Ming Dynasty</a:t>
            </a:r>
          </a:p>
        </p:txBody>
      </p:sp>
      <p:sp>
        <p:nvSpPr>
          <p:cNvPr id="30723" name="Rectangle 3"/>
          <p:cNvSpPr>
            <a:spLocks noGrp="1" noChangeArrowheads="1"/>
          </p:cNvSpPr>
          <p:nvPr>
            <p:ph type="body" idx="1"/>
          </p:nvPr>
        </p:nvSpPr>
        <p:spPr/>
        <p:txBody>
          <a:bodyPr/>
          <a:lstStyle/>
          <a:p>
            <a:pPr marL="0" indent="0" eaLnBrk="1" hangingPunct="1">
              <a:buNone/>
              <a:defRPr/>
            </a:pPr>
            <a:r>
              <a:rPr lang="en-US" dirty="0" smtClean="0">
                <a:solidFill>
                  <a:srgbClr val="FF0000"/>
                </a:solidFill>
              </a:rPr>
              <a:t>China’s trade policies reflected isolation</a:t>
            </a:r>
          </a:p>
          <a:p>
            <a:pPr marL="609600" indent="-609600" eaLnBrk="1" hangingPunct="1">
              <a:defRPr/>
            </a:pPr>
            <a:r>
              <a:rPr lang="en-US" dirty="0" smtClean="0">
                <a:solidFill>
                  <a:srgbClr val="FF0000"/>
                </a:solidFill>
              </a:rPr>
              <a:t>Only government officials were allowed to conduct foreign trade through 3 coastal ports</a:t>
            </a:r>
          </a:p>
          <a:p>
            <a:pPr marL="609600" indent="-609600" eaLnBrk="1" hangingPunct="1">
              <a:defRPr/>
            </a:pPr>
            <a:r>
              <a:rPr lang="en-US" dirty="0" smtClean="0"/>
              <a:t>However, smuggling went on up and down the ports</a:t>
            </a:r>
          </a:p>
        </p:txBody>
      </p:sp>
    </p:spTree>
    <p:extLst>
      <p:ext uri="{BB962C8B-B14F-4D97-AF65-F5344CB8AC3E}">
        <p14:creationId xmlns:p14="http://schemas.microsoft.com/office/powerpoint/2010/main" val="2170129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Ming Dynasty</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The Voyages of Zheng He were during the Ming Dynasty</a:t>
            </a:r>
          </a:p>
          <a:p>
            <a:r>
              <a:rPr lang="en-US" dirty="0" smtClean="0"/>
              <a:t>In 1514 a Portuguese fleet arrived in China </a:t>
            </a:r>
          </a:p>
          <a:p>
            <a:pPr lvl="1"/>
            <a:r>
              <a:rPr lang="en-US" dirty="0" smtClean="0"/>
              <a:t>1</a:t>
            </a:r>
            <a:r>
              <a:rPr lang="en-US" baseline="30000" dirty="0" smtClean="0"/>
              <a:t>st</a:t>
            </a:r>
            <a:r>
              <a:rPr lang="en-US" dirty="0" smtClean="0"/>
              <a:t> contact with Europeans since Marco Polo, almost 200 years</a:t>
            </a:r>
          </a:p>
          <a:p>
            <a:r>
              <a:rPr lang="en-US" dirty="0" smtClean="0"/>
              <a:t>Chinese were not impressed with the Portuguese and the Western Ideas</a:t>
            </a:r>
          </a:p>
          <a:p>
            <a:r>
              <a:rPr lang="en-US" dirty="0" smtClean="0"/>
              <a:t>Jesuits came with Merchants to attempt to spread Christianity </a:t>
            </a:r>
            <a:endParaRPr lang="en-US" dirty="0"/>
          </a:p>
        </p:txBody>
      </p:sp>
    </p:spTree>
    <p:extLst>
      <p:ext uri="{BB962C8B-B14F-4D97-AF65-F5344CB8AC3E}">
        <p14:creationId xmlns:p14="http://schemas.microsoft.com/office/powerpoint/2010/main" val="57140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the Ming Dynasty</a:t>
            </a:r>
            <a:endParaRPr lang="en-US" dirty="0"/>
          </a:p>
        </p:txBody>
      </p:sp>
      <p:sp>
        <p:nvSpPr>
          <p:cNvPr id="3" name="Content Placeholder 2"/>
          <p:cNvSpPr>
            <a:spLocks noGrp="1"/>
          </p:cNvSpPr>
          <p:nvPr>
            <p:ph idx="1"/>
          </p:nvPr>
        </p:nvSpPr>
        <p:spPr/>
        <p:txBody>
          <a:bodyPr/>
          <a:lstStyle/>
          <a:p>
            <a:r>
              <a:rPr lang="en-US" dirty="0" smtClean="0"/>
              <a:t>Decline begins with a series of weak rulers during the late 16</a:t>
            </a:r>
            <a:r>
              <a:rPr lang="en-US" baseline="30000" dirty="0" smtClean="0"/>
              <a:t>th</a:t>
            </a:r>
            <a:r>
              <a:rPr lang="en-US" dirty="0" smtClean="0"/>
              <a:t> century</a:t>
            </a:r>
          </a:p>
          <a:p>
            <a:r>
              <a:rPr lang="en-US" dirty="0" smtClean="0"/>
              <a:t>This led to a peasant revolt which overthrew gov’t and a new dynasty was created, the Qing (</a:t>
            </a:r>
            <a:r>
              <a:rPr lang="en-US" dirty="0" err="1" smtClean="0"/>
              <a:t>Ching</a:t>
            </a:r>
            <a:r>
              <a:rPr lang="en-US" dirty="0" smtClean="0"/>
              <a:t>) </a:t>
            </a:r>
            <a:endParaRPr lang="en-US" dirty="0"/>
          </a:p>
        </p:txBody>
      </p:sp>
    </p:spTree>
    <p:extLst>
      <p:ext uri="{BB962C8B-B14F-4D97-AF65-F5344CB8AC3E}">
        <p14:creationId xmlns:p14="http://schemas.microsoft.com/office/powerpoint/2010/main" val="394419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851355" y="76200"/>
            <a:ext cx="5926393" cy="1143000"/>
          </a:xfrm>
        </p:spPr>
        <p:txBody>
          <a:bodyPr/>
          <a:lstStyle/>
          <a:p>
            <a:pPr eaLnBrk="1" hangingPunct="1">
              <a:defRPr/>
            </a:pPr>
            <a:r>
              <a:rPr lang="en-US" dirty="0" smtClean="0"/>
              <a:t>China: </a:t>
            </a:r>
            <a:r>
              <a:rPr lang="en-US" dirty="0" smtClean="0">
                <a:solidFill>
                  <a:srgbClr val="FF0000"/>
                </a:solidFill>
              </a:rPr>
              <a:t>Qing Dynasty</a:t>
            </a:r>
          </a:p>
        </p:txBody>
      </p:sp>
      <p:sp>
        <p:nvSpPr>
          <p:cNvPr id="31747" name="Rectangle 3"/>
          <p:cNvSpPr>
            <a:spLocks noGrp="1" noChangeArrowheads="1"/>
          </p:cNvSpPr>
          <p:nvPr>
            <p:ph type="body" idx="1"/>
          </p:nvPr>
        </p:nvSpPr>
        <p:spPr>
          <a:xfrm>
            <a:off x="2836606" y="1962150"/>
            <a:ext cx="5850193" cy="4895849"/>
          </a:xfrm>
        </p:spPr>
        <p:txBody>
          <a:bodyPr>
            <a:normAutofit/>
          </a:bodyPr>
          <a:lstStyle/>
          <a:p>
            <a:pPr marL="0" indent="0" eaLnBrk="1" hangingPunct="1">
              <a:buNone/>
              <a:defRPr/>
            </a:pPr>
            <a:r>
              <a:rPr lang="en-US" dirty="0" smtClean="0">
                <a:solidFill>
                  <a:srgbClr val="FF0000"/>
                </a:solidFill>
              </a:rPr>
              <a:t>Manchus: people of Manchuria (west of the Great Wall) invaded China and took over the Ming </a:t>
            </a:r>
            <a:r>
              <a:rPr lang="en-US" dirty="0" smtClean="0"/>
              <a:t>(had ruled for 200 </a:t>
            </a:r>
            <a:r>
              <a:rPr lang="en-US" dirty="0" err="1" smtClean="0"/>
              <a:t>yrs</a:t>
            </a:r>
            <a:r>
              <a:rPr lang="en-US" dirty="0" smtClean="0"/>
              <a:t>)</a:t>
            </a:r>
          </a:p>
          <a:p>
            <a:pPr marL="990600" lvl="1" indent="-533400" eaLnBrk="1" hangingPunct="1">
              <a:buFontTx/>
              <a:buChar char="•"/>
              <a:defRPr/>
            </a:pPr>
            <a:r>
              <a:rPr lang="en-US" dirty="0" smtClean="0"/>
              <a:t>Qing Dynasty: name taken of the Manchus as they ruled for 260 </a:t>
            </a:r>
            <a:r>
              <a:rPr lang="en-US" dirty="0" err="1" smtClean="0"/>
              <a:t>yrs</a:t>
            </a:r>
            <a:endParaRPr lang="en-US" dirty="0" smtClean="0"/>
          </a:p>
          <a:p>
            <a:pPr marL="990600" lvl="1" indent="-533400" eaLnBrk="1" hangingPunct="1">
              <a:buFontTx/>
              <a:buChar char="•"/>
              <a:defRPr/>
            </a:pPr>
            <a:r>
              <a:rPr lang="en-US" dirty="0" smtClean="0"/>
              <a:t>Expanded China’s borders to include Taiwan, Chinese central Asia, Mongolia, and Tibet</a:t>
            </a:r>
          </a:p>
        </p:txBody>
      </p:sp>
      <p:pic>
        <p:nvPicPr>
          <p:cNvPr id="4" name="Picture 5" descr="manc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8" y="76200"/>
            <a:ext cx="2839065" cy="188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210px-Manchugu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67000"/>
            <a:ext cx="23862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690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defRPr/>
            </a:pPr>
            <a:r>
              <a:rPr lang="en-US" dirty="0" smtClean="0"/>
              <a:t>China: Qing Dynasty</a:t>
            </a:r>
          </a:p>
        </p:txBody>
      </p:sp>
      <p:sp>
        <p:nvSpPr>
          <p:cNvPr id="33795" name="Rectangle 3"/>
          <p:cNvSpPr>
            <a:spLocks noGrp="1" noChangeArrowheads="1"/>
          </p:cNvSpPr>
          <p:nvPr>
            <p:ph type="body" idx="1"/>
          </p:nvPr>
        </p:nvSpPr>
        <p:spPr>
          <a:xfrm>
            <a:off x="457200" y="1447800"/>
            <a:ext cx="8229600" cy="5105400"/>
          </a:xfrm>
        </p:spPr>
        <p:txBody>
          <a:bodyPr/>
          <a:lstStyle/>
          <a:p>
            <a:pPr marL="0" indent="0" eaLnBrk="1" hangingPunct="1">
              <a:buNone/>
              <a:defRPr/>
            </a:pPr>
            <a:r>
              <a:rPr lang="en-US" dirty="0" smtClean="0"/>
              <a:t>Rulers</a:t>
            </a:r>
          </a:p>
          <a:p>
            <a:pPr marL="990600" lvl="1" indent="-533400" eaLnBrk="1" hangingPunct="1">
              <a:buFontTx/>
              <a:buChar char="•"/>
              <a:defRPr/>
            </a:pPr>
            <a:r>
              <a:rPr lang="en-US" dirty="0" smtClean="0">
                <a:solidFill>
                  <a:srgbClr val="FF0000"/>
                </a:solidFill>
              </a:rPr>
              <a:t>Kangxi: Qing Emperor 1661-1722</a:t>
            </a:r>
          </a:p>
          <a:p>
            <a:pPr marL="2209800" lvl="4" indent="-381000" eaLnBrk="1" hangingPunct="1">
              <a:buFont typeface="Wingdings" pitchFamily="2" charset="2"/>
              <a:buChar char="§"/>
              <a:defRPr/>
            </a:pPr>
            <a:r>
              <a:rPr lang="en-US" sz="2800" dirty="0" smtClean="0">
                <a:solidFill>
                  <a:srgbClr val="FF0000"/>
                </a:solidFill>
              </a:rPr>
              <a:t>Reduced govt. </a:t>
            </a:r>
          </a:p>
          <a:p>
            <a:pPr marL="2209800" lvl="4" indent="-381000" eaLnBrk="1" hangingPunct="1">
              <a:buFont typeface="Wingdings" pitchFamily="2" charset="2"/>
              <a:buNone/>
              <a:defRPr/>
            </a:pPr>
            <a:r>
              <a:rPr lang="en-US" sz="2800" dirty="0" smtClean="0">
                <a:solidFill>
                  <a:srgbClr val="FF0000"/>
                </a:solidFill>
              </a:rPr>
              <a:t>	expenses</a:t>
            </a:r>
          </a:p>
          <a:p>
            <a:pPr marL="2209800" lvl="4" indent="-381000" eaLnBrk="1" hangingPunct="1">
              <a:buFont typeface="Wingdings" pitchFamily="2" charset="2"/>
              <a:buChar char="§"/>
              <a:defRPr/>
            </a:pPr>
            <a:r>
              <a:rPr lang="en-US" sz="2800" dirty="0" smtClean="0">
                <a:solidFill>
                  <a:srgbClr val="FF0000"/>
                </a:solidFill>
              </a:rPr>
              <a:t>Lowered taxes</a:t>
            </a:r>
          </a:p>
          <a:p>
            <a:pPr marL="2209800" lvl="4" indent="-381000" eaLnBrk="1" hangingPunct="1">
              <a:buFont typeface="Wingdings" pitchFamily="2" charset="2"/>
              <a:buChar char="§"/>
              <a:defRPr/>
            </a:pPr>
            <a:r>
              <a:rPr lang="en-US" sz="2800" dirty="0" smtClean="0">
                <a:solidFill>
                  <a:srgbClr val="FF0000"/>
                </a:solidFill>
              </a:rPr>
              <a:t>Patron of the arts</a:t>
            </a:r>
          </a:p>
          <a:p>
            <a:pPr marL="2209800" lvl="4" indent="-381000" eaLnBrk="1" hangingPunct="1">
              <a:buFont typeface="Wingdings" pitchFamily="2" charset="2"/>
              <a:buChar char="§"/>
              <a:defRPr/>
            </a:pPr>
            <a:r>
              <a:rPr lang="en-US" sz="2800" dirty="0" smtClean="0">
                <a:solidFill>
                  <a:srgbClr val="FF0000"/>
                </a:solidFill>
              </a:rPr>
              <a:t>Welcomed the Jesuits who told them of science, medicine, mathematics, etc. in Europe</a:t>
            </a:r>
          </a:p>
        </p:txBody>
      </p:sp>
      <p:pic>
        <p:nvPicPr>
          <p:cNvPr id="33797" name="Picture 5" descr="kangxi"/>
          <p:cNvPicPr>
            <a:picLocks noChangeAspect="1" noChangeArrowheads="1"/>
          </p:cNvPicPr>
          <p:nvPr/>
        </p:nvPicPr>
        <p:blipFill>
          <a:blip r:embed="rId3">
            <a:extLst>
              <a:ext uri="{28A0092B-C50C-407E-A947-70E740481C1C}">
                <a14:useLocalDpi xmlns:a14="http://schemas.microsoft.com/office/drawing/2010/main" val="0"/>
              </a:ext>
            </a:extLst>
          </a:blip>
          <a:srcRect l="6221" r="3564"/>
          <a:stretch>
            <a:fillRect/>
          </a:stretch>
        </p:blipFill>
        <p:spPr bwMode="auto">
          <a:xfrm>
            <a:off x="0" y="2971800"/>
            <a:ext cx="23066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kangxi_astronomes_m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0050" y="1295400"/>
            <a:ext cx="23939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162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defRPr/>
            </a:pPr>
            <a:r>
              <a:rPr lang="en-US" dirty="0" smtClean="0"/>
              <a:t>China: Qing Dynasty</a:t>
            </a:r>
          </a:p>
        </p:txBody>
      </p:sp>
      <p:sp>
        <p:nvSpPr>
          <p:cNvPr id="34819" name="Rectangle 3"/>
          <p:cNvSpPr>
            <a:spLocks noGrp="1" noChangeArrowheads="1"/>
          </p:cNvSpPr>
          <p:nvPr>
            <p:ph type="body" idx="1"/>
          </p:nvPr>
        </p:nvSpPr>
        <p:spPr/>
        <p:txBody>
          <a:bodyPr/>
          <a:lstStyle/>
          <a:p>
            <a:pPr lvl="1" eaLnBrk="1" hangingPunct="1">
              <a:buFontTx/>
              <a:buChar char="•"/>
              <a:defRPr/>
            </a:pPr>
            <a:r>
              <a:rPr lang="en-US" dirty="0" smtClean="0">
                <a:solidFill>
                  <a:srgbClr val="FF0000"/>
                </a:solidFill>
              </a:rPr>
              <a:t>Qian-long: </a:t>
            </a:r>
          </a:p>
          <a:p>
            <a:pPr lvl="2" eaLnBrk="1" hangingPunct="1">
              <a:buClr>
                <a:schemeClr val="tx1"/>
              </a:buClr>
              <a:buFont typeface="Wingdings" pitchFamily="2" charset="2"/>
              <a:buChar char="§"/>
              <a:defRPr/>
            </a:pPr>
            <a:r>
              <a:rPr lang="en-US" dirty="0" smtClean="0">
                <a:solidFill>
                  <a:srgbClr val="FF0000"/>
                </a:solidFill>
              </a:rPr>
              <a:t>Kangxi grandson</a:t>
            </a:r>
          </a:p>
          <a:p>
            <a:pPr lvl="2" eaLnBrk="1" hangingPunct="1">
              <a:buClr>
                <a:schemeClr val="tx1"/>
              </a:buClr>
              <a:buFont typeface="Wingdings" pitchFamily="2" charset="2"/>
              <a:buChar char="§"/>
              <a:defRPr/>
            </a:pPr>
            <a:r>
              <a:rPr lang="en-US" dirty="0" smtClean="0">
                <a:solidFill>
                  <a:srgbClr val="FF0000"/>
                </a:solidFill>
              </a:rPr>
              <a:t>China reached its greatest size and prosperity</a:t>
            </a:r>
          </a:p>
        </p:txBody>
      </p:sp>
      <p:pic>
        <p:nvPicPr>
          <p:cNvPr id="34820" name="Picture 5" descr="qianl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560763"/>
            <a:ext cx="4724400"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85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defRPr/>
            </a:pPr>
            <a:r>
              <a:rPr lang="en-US" dirty="0" smtClean="0"/>
              <a:t>China: Qing Dynasty</a:t>
            </a:r>
          </a:p>
        </p:txBody>
      </p:sp>
      <p:sp>
        <p:nvSpPr>
          <p:cNvPr id="35843" name="Rectangle 3"/>
          <p:cNvSpPr>
            <a:spLocks noGrp="1" noChangeArrowheads="1"/>
          </p:cNvSpPr>
          <p:nvPr>
            <p:ph type="body" idx="1"/>
          </p:nvPr>
        </p:nvSpPr>
        <p:spPr>
          <a:xfrm>
            <a:off x="457200" y="1905000"/>
            <a:ext cx="8229600" cy="4724400"/>
          </a:xfrm>
        </p:spPr>
        <p:txBody>
          <a:bodyPr/>
          <a:lstStyle/>
          <a:p>
            <a:pPr marL="0" indent="0" eaLnBrk="1" hangingPunct="1">
              <a:buNone/>
              <a:defRPr/>
            </a:pPr>
            <a:r>
              <a:rPr lang="en-US" dirty="0" smtClean="0"/>
              <a:t>Chinese continue isolation</a:t>
            </a:r>
          </a:p>
          <a:p>
            <a:pPr marL="990600" lvl="1" indent="-533400" eaLnBrk="1" hangingPunct="1">
              <a:buFontTx/>
              <a:buChar char="•"/>
              <a:defRPr/>
            </a:pPr>
            <a:r>
              <a:rPr lang="en-US" dirty="0" smtClean="0"/>
              <a:t>China, center of universe</a:t>
            </a:r>
          </a:p>
          <a:p>
            <a:pPr marL="990600" lvl="1" indent="-533400" eaLnBrk="1" hangingPunct="1">
              <a:buFontTx/>
              <a:buChar char="•"/>
              <a:defRPr/>
            </a:pPr>
            <a:r>
              <a:rPr lang="en-US" dirty="0" smtClean="0"/>
              <a:t>If foreigners wanted to trade, they had to follow the Chinese rules</a:t>
            </a:r>
          </a:p>
          <a:p>
            <a:pPr marL="1371600" lvl="2" indent="-457200" eaLnBrk="1" hangingPunct="1">
              <a:buFont typeface="Wingdings" pitchFamily="2" charset="2"/>
              <a:buChar char="§"/>
              <a:defRPr/>
            </a:pPr>
            <a:r>
              <a:rPr lang="en-US" dirty="0" smtClean="0"/>
              <a:t>Special ports &amp; tribute</a:t>
            </a:r>
          </a:p>
          <a:p>
            <a:pPr marL="1371600" lvl="2" indent="-457200" eaLnBrk="1" hangingPunct="1">
              <a:buFont typeface="Wingdings" pitchFamily="2" charset="2"/>
              <a:buChar char="§"/>
              <a:defRPr/>
            </a:pPr>
            <a:r>
              <a:rPr lang="en-US" dirty="0" smtClean="0"/>
              <a:t>Dutch followed the rules</a:t>
            </a:r>
          </a:p>
          <a:p>
            <a:pPr marL="1371600" lvl="2" indent="-457200" eaLnBrk="1" hangingPunct="1">
              <a:buFont typeface="Wingdings" pitchFamily="2" charset="2"/>
              <a:buChar char="§"/>
              <a:defRPr/>
            </a:pPr>
            <a:r>
              <a:rPr lang="en-US" dirty="0" smtClean="0"/>
              <a:t>Dutch returned w/ many </a:t>
            </a:r>
          </a:p>
          <a:p>
            <a:pPr marL="1371600" lvl="2" indent="-457200" eaLnBrk="1" hangingPunct="1">
              <a:buFont typeface="Wingdings" pitchFamily="2" charset="2"/>
              <a:buNone/>
              <a:defRPr/>
            </a:pPr>
            <a:r>
              <a:rPr lang="en-US" dirty="0" smtClean="0"/>
              <a:t>	trade items including a new </a:t>
            </a:r>
          </a:p>
          <a:p>
            <a:pPr marL="1371600" lvl="2" indent="-457200" eaLnBrk="1" hangingPunct="1">
              <a:buFont typeface="Wingdings" pitchFamily="2" charset="2"/>
              <a:buNone/>
              <a:defRPr/>
            </a:pPr>
            <a:r>
              <a:rPr lang="en-US" dirty="0" smtClean="0"/>
              <a:t>	one…TEA.</a:t>
            </a:r>
          </a:p>
          <a:p>
            <a:pPr marL="1752600" lvl="3" indent="-381000" eaLnBrk="1" hangingPunct="1">
              <a:buFont typeface="Wingdings" pitchFamily="2" charset="2"/>
              <a:buChar char="Ø"/>
              <a:defRPr/>
            </a:pPr>
            <a:r>
              <a:rPr lang="en-US" dirty="0" smtClean="0"/>
              <a:t>By 1800 tea made up 80% of shipments to Europe</a:t>
            </a:r>
          </a:p>
        </p:txBody>
      </p:sp>
      <p:pic>
        <p:nvPicPr>
          <p:cNvPr id="35845" name="Picture 5" descr="Chinese T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05200"/>
            <a:ext cx="21955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278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defRPr/>
            </a:pPr>
            <a:r>
              <a:rPr lang="en-US" dirty="0" smtClean="0"/>
              <a:t>China: Qing Dynasty</a:t>
            </a:r>
          </a:p>
        </p:txBody>
      </p:sp>
      <p:sp>
        <p:nvSpPr>
          <p:cNvPr id="36867" name="Rectangle 3"/>
          <p:cNvSpPr>
            <a:spLocks noGrp="1" noChangeArrowheads="1"/>
          </p:cNvSpPr>
          <p:nvPr>
            <p:ph type="body" idx="1"/>
          </p:nvPr>
        </p:nvSpPr>
        <p:spPr/>
        <p:txBody>
          <a:bodyPr/>
          <a:lstStyle/>
          <a:p>
            <a:pPr lvl="1" eaLnBrk="1" hangingPunct="1">
              <a:buFontTx/>
              <a:buChar char="•"/>
              <a:defRPr/>
            </a:pPr>
            <a:r>
              <a:rPr lang="en-US" dirty="0" smtClean="0"/>
              <a:t>British also wanted to trade, but didn’t like the rules</a:t>
            </a:r>
          </a:p>
          <a:p>
            <a:pPr lvl="2" eaLnBrk="1" hangingPunct="1">
              <a:buClr>
                <a:schemeClr val="tx1"/>
              </a:buClr>
              <a:buFont typeface="Wingdings" pitchFamily="2" charset="2"/>
              <a:buChar char="§"/>
              <a:defRPr/>
            </a:pPr>
            <a:r>
              <a:rPr lang="en-US" dirty="0" smtClean="0"/>
              <a:t>1793 Lord </a:t>
            </a:r>
            <a:r>
              <a:rPr lang="en-US" dirty="0" err="1" smtClean="0"/>
              <a:t>Macartney</a:t>
            </a:r>
            <a:r>
              <a:rPr lang="en-US" dirty="0" smtClean="0"/>
              <a:t> of England delivered a letter from the king asking for better arrangements</a:t>
            </a:r>
          </a:p>
          <a:p>
            <a:pPr lvl="2" eaLnBrk="1" hangingPunct="1">
              <a:buClr>
                <a:schemeClr val="tx1"/>
              </a:buClr>
              <a:buFont typeface="Wingdings" pitchFamily="2" charset="2"/>
              <a:buChar char="§"/>
              <a:defRPr/>
            </a:pPr>
            <a:r>
              <a:rPr lang="en-US" dirty="0" smtClean="0"/>
              <a:t>Qian-long declined</a:t>
            </a:r>
          </a:p>
          <a:p>
            <a:pPr lvl="2" eaLnBrk="1" hangingPunct="1">
              <a:buClr>
                <a:schemeClr val="tx1"/>
              </a:buClr>
              <a:buFont typeface="Wingdings" pitchFamily="2" charset="2"/>
              <a:buChar char="§"/>
              <a:defRPr/>
            </a:pPr>
            <a:r>
              <a:rPr lang="en-US" dirty="0" smtClean="0"/>
              <a:t>This leads to problems later</a:t>
            </a:r>
          </a:p>
          <a:p>
            <a:pPr lvl="2" eaLnBrk="1" hangingPunct="1">
              <a:buClr>
                <a:schemeClr val="tx1"/>
              </a:buClr>
              <a:defRPr/>
            </a:pPr>
            <a:endParaRPr lang="en-US" dirty="0" smtClean="0"/>
          </a:p>
        </p:txBody>
      </p:sp>
    </p:spTree>
    <p:extLst>
      <p:ext uri="{BB962C8B-B14F-4D97-AF65-F5344CB8AC3E}">
        <p14:creationId xmlns:p14="http://schemas.microsoft.com/office/powerpoint/2010/main" val="4172455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600</Words>
  <Application>Microsoft Office PowerPoint</Application>
  <PresentationFormat>On-screen Show (4:3)</PresentationFormat>
  <Paragraphs>99</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China: Ming Dynasty</vt:lpstr>
      <vt:lpstr>China: Ming Dynasty</vt:lpstr>
      <vt:lpstr>Ming Dynasty</vt:lpstr>
      <vt:lpstr>Fall of the Ming Dynasty</vt:lpstr>
      <vt:lpstr>China: Qing Dynasty</vt:lpstr>
      <vt:lpstr>China: Qing Dynasty</vt:lpstr>
      <vt:lpstr>China: Qing Dynasty</vt:lpstr>
      <vt:lpstr>China: Qing Dynasty</vt:lpstr>
      <vt:lpstr>China: Qing Dynasty</vt:lpstr>
      <vt:lpstr>Japan’s 3 Daimyo</vt:lpstr>
      <vt:lpstr>Japan’s 3 Daimyo</vt:lpstr>
      <vt:lpstr>Japan’s 3 Daimyo</vt:lpstr>
      <vt:lpstr>Japan’s 3 Daimyo </vt:lpstr>
      <vt:lpstr>Life in Japan </vt:lpstr>
      <vt:lpstr>Japan’s Closed Country Policy</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Parker</dc:creator>
  <cp:lastModifiedBy>Jennifer Glazier</cp:lastModifiedBy>
  <cp:revision>21</cp:revision>
  <dcterms:created xsi:type="dcterms:W3CDTF">2014-10-07T18:28:13Z</dcterms:created>
  <dcterms:modified xsi:type="dcterms:W3CDTF">2018-04-18T12:21:09Z</dcterms:modified>
</cp:coreProperties>
</file>