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sldIdLst>
    <p:sldId id="256" r:id="rId2"/>
    <p:sldId id="317" r:id="rId3"/>
    <p:sldId id="258" r:id="rId4"/>
    <p:sldId id="257" r:id="rId5"/>
    <p:sldId id="259" r:id="rId6"/>
    <p:sldId id="260" r:id="rId7"/>
    <p:sldId id="262" r:id="rId8"/>
    <p:sldId id="263" r:id="rId9"/>
    <p:sldId id="265" r:id="rId10"/>
    <p:sldId id="318" r:id="rId11"/>
    <p:sldId id="261" r:id="rId12"/>
    <p:sldId id="267" r:id="rId13"/>
    <p:sldId id="268" r:id="rId14"/>
    <p:sldId id="302" r:id="rId15"/>
    <p:sldId id="306" r:id="rId16"/>
    <p:sldId id="307" r:id="rId17"/>
    <p:sldId id="308" r:id="rId18"/>
    <p:sldId id="309" r:id="rId19"/>
    <p:sldId id="312" r:id="rId20"/>
    <p:sldId id="313" r:id="rId21"/>
    <p:sldId id="269" r:id="rId22"/>
    <p:sldId id="270" r:id="rId23"/>
    <p:sldId id="314" r:id="rId24"/>
    <p:sldId id="315" r:id="rId25"/>
    <p:sldId id="316" r:id="rId26"/>
    <p:sldId id="324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4F6E2B5-7D56-45BA-B8A2-CEC53721A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1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50A44E-DB55-4133-B93D-2E29DE4AF5E8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896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CBABCE2-9052-4DB6-8AA1-AE213BBDBB01}" type="slidenum">
              <a:rPr lang="en-US" altLang="en-US" smtClean="0">
                <a:latin typeface="Arial" charset="0"/>
              </a:rPr>
              <a:pPr/>
              <a:t>12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662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2CB1F95-F475-4A4C-AFDB-8FF1AF3EE686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389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008F88D-E19F-439B-9C28-F5718B6AF66F}" type="slidenum">
              <a:rPr lang="en-US" altLang="en-US" smtClean="0">
                <a:latin typeface="Arial" charset="0"/>
              </a:rPr>
              <a:pPr/>
              <a:t>14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7865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F50C9E-4AD2-4859-B3EB-DA3203FE758B}" type="slidenum">
              <a:rPr lang="en-US" altLang="en-US" smtClean="0">
                <a:latin typeface="Arial" charset="0"/>
              </a:rPr>
              <a:pPr/>
              <a:t>21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9814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3D2A9C0-3F80-4E10-9907-BC7FCA500EDC}" type="slidenum">
              <a:rPr lang="en-US" altLang="en-US" smtClean="0">
                <a:latin typeface="Arial" charset="0"/>
              </a:rPr>
              <a:pPr/>
              <a:t>22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0052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70AD388-67B6-4412-BBCB-DBFE75A4ED5C}" type="slidenum">
              <a:rPr lang="en-US" altLang="en-US" smtClean="0">
                <a:latin typeface="Arial" charset="0"/>
              </a:rPr>
              <a:pPr/>
              <a:t>23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7903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2D7110E-F640-4250-8C19-48BD957A5DFC}" type="slidenum">
              <a:rPr lang="en-US" altLang="en-US" smtClean="0">
                <a:latin typeface="Arial" charset="0"/>
              </a:rPr>
              <a:pPr/>
              <a:t>24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312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CD8A0C-512D-4446-950D-A5D66B38E295}" type="slidenum">
              <a:rPr lang="en-US" altLang="en-US" smtClean="0">
                <a:latin typeface="Arial" charset="0"/>
              </a:rPr>
              <a:pPr/>
              <a:t>3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329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7E31938-E4F0-41FA-BA4E-35EF60D3713A}" type="slidenum">
              <a:rPr lang="en-US" altLang="en-US" smtClean="0">
                <a:latin typeface="Arial" charset="0"/>
              </a:rPr>
              <a:pPr/>
              <a:t>4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850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3C80FC-DBBF-49F3-BC1F-AA8BC649D483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6344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E9038CD-2011-438D-8E92-ADD01D85B4AC}" type="slidenum">
              <a:rPr lang="en-US" altLang="en-US" smtClean="0">
                <a:latin typeface="Arial" charset="0"/>
              </a:rPr>
              <a:pPr/>
              <a:t>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5018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EE3428B-86BE-4097-8DF4-9FA36DEAD2FB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8570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6509BDF-90E4-48F2-AF83-51C061309E1D}" type="slidenum">
              <a:rPr lang="en-US" altLang="en-US" smtClean="0">
                <a:latin typeface="Arial" charset="0"/>
              </a:rPr>
              <a:pPr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4761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DF10A5-F79D-4316-99BC-E10872B5AEB6}" type="slidenum">
              <a:rPr lang="en-US" altLang="en-US" smtClean="0">
                <a:latin typeface="Arial" charset="0"/>
              </a:rPr>
              <a:pPr/>
              <a:t>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4820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1899729-4F19-45FE-AA23-3234747E4FA2}" type="slidenum">
              <a:rPr lang="en-US" altLang="en-US" smtClean="0">
                <a:latin typeface="Arial" charset="0"/>
              </a:rPr>
              <a:pPr/>
              <a:t>11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882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82F3-4916-499E-8A5A-29C13E168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1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399C8-618F-4411-BBF0-273C2667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0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66AF-E61F-4135-89CA-3693B60B7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1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C5A57-08B6-4BE7-A61B-7F1FB2F79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5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F5B7-DE64-4732-8749-E39B544B4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A9D82-4A96-4244-9DEC-20596E2FF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3226-2A18-41A8-9898-C739937E9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BA1D9-5EE5-44D2-AF34-88A399AA0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5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C683-BC6E-4575-8882-B95D4DDC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ABE4F-3242-4511-AAE0-25326FBA6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7A41-970E-49F0-8046-041683E4E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1AEAEF-FB57-494F-8AE9-BC2E50FCD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larnavigator.net/the_designer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ilk_weaver.jp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hyperlink" Target="http://images.google.com/imgres?imgurl=http://www.slavchess.com/catalog/images/Jewish%20Chess%20Gold-Silver.JPG&amp;imgrefurl=http://www.slavchess.com/catalog/product_info.php?cPath%3D3_22%26products_id%3D45%26PHPSESSID%3D0d897a97f099a9863072413b7db8db53&amp;h=212&amp;w=250&amp;sz=18&amp;hl=en&amp;start=13&amp;tbnid=JcI1PHdetG_QzM:&amp;tbnh=94&amp;tbnw=111&amp;prev=/images?q%3Dgold%2B%2B%2Bsilver%26svnum%3D10%26hl%3Den%26lr%3D%26safe%3Dactive" TargetMode="External"/><Relationship Id="rId4" Type="http://schemas.openxmlformats.org/officeDocument/2006/relationships/image" Target="../media/image2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/imgres?imgurl=http://www.janecleland.net/images/newsletter/printing%20press.gif&amp;imgrefurl=http://www.janecleland.net/htm/newsletter/newsletter_archives.htm&amp;h=221&amp;w=180&amp;sz=9&amp;hl=en&amp;start=18&amp;tbnid=gEvUwZiDJ1noUM:&amp;tbnh=107&amp;tbnw=87&amp;prev=/images?q%3Dprinting%2Bpress%26svnum%3D10%26hl%3Den%26lr%3D%26rls%3DHPIA,HPIA:2006-29,HPIA:en%26sa%3DN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m/imgres?imgurl=http://www.danish-schnapps-recipes.com/images/ceylon-cinnamon.jpg&amp;imgrefurl=http://www.danish-schnapps-recipes.com/cinnamon.html&amp;h=283&amp;w=425&amp;sz=53&amp;hl=en&amp;start=1&amp;tbnid=qM7v2RtBmqTF8M:&amp;tbnh=84&amp;tbnw=126&amp;prev=/images?q%3Dcinnamon%26svnum%3D10%26hl%3Den%26lr%3D%26rls%3DHPIA,HPIA:2006-29,HPIA:e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m/imgres?imgurl=http://www.sandvikmarine.com/images/Magnetic%20Compass.jpg&amp;imgrefurl=http://www.sandvikmarine.com/prod.html&amp;h=192&amp;w=216&amp;sz=12&amp;hl=en&amp;start=1&amp;tbnid=8yic2oh8A0_nwM:&amp;tbnh=95&amp;tbnw=107&amp;prev=/images?q%3Dmagnetic%2Bcompass%26svnum%3D10%26hl%3Den%26lr%3D%26rls%3DHPIA,HPIA:2006-29,HPIA:en%26sa%3DN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00"/>
                </a:solidFill>
                <a:effectLst/>
              </a:rPr>
              <a:t>An Age of Exploration</a:t>
            </a:r>
            <a:r>
              <a:rPr lang="en-US" altLang="en-US" sz="4000" smtClean="0">
                <a:effectLst/>
              </a:rPr>
              <a:t/>
            </a:r>
            <a:br>
              <a:rPr lang="en-US" altLang="en-US" sz="4000" smtClean="0">
                <a:effectLst/>
              </a:rPr>
            </a:br>
            <a:r>
              <a:rPr lang="en-US" altLang="en-US" sz="4000" smtClean="0">
                <a:effectLst/>
              </a:rPr>
              <a:t/>
            </a:r>
            <a:br>
              <a:rPr lang="en-US" altLang="en-US" sz="4000" smtClean="0">
                <a:effectLst/>
              </a:rPr>
            </a:br>
            <a:r>
              <a:rPr lang="en-US" altLang="en-US" sz="2800" smtClean="0">
                <a:solidFill>
                  <a:srgbClr val="000000"/>
                </a:solidFill>
                <a:effectLst/>
              </a:rPr>
              <a:t>1400-1800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  <a:effectLst/>
              </a:rPr>
              <a:t>Warm Up				March 17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The global transfer of foods, plants, and animals during the colonization of the Americas is known as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0000"/>
              </a:solidFill>
              <a:effectLst/>
            </a:endParaRP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Columbian Exchange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Joint-stock </a:t>
            </a:r>
            <a:r>
              <a:rPr lang="en-US" dirty="0">
                <a:solidFill>
                  <a:srgbClr val="000000"/>
                </a:solidFill>
                <a:effectLst/>
              </a:rPr>
              <a:t>company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Mercantilism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Capitalism</a:t>
            </a:r>
            <a:endParaRPr lang="en-US" dirty="0">
              <a:solidFill>
                <a:srgbClr val="000000"/>
              </a:solidFill>
              <a:effectLst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6934200" cy="13843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000000"/>
                </a:solidFill>
                <a:effectLst/>
              </a:rPr>
              <a:t>The Cape of Good Hope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8229600" cy="4449762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en-US" dirty="0" err="1" smtClean="0">
                <a:solidFill>
                  <a:srgbClr val="FF0000"/>
                </a:solidFill>
                <a:effectLst/>
              </a:rPr>
              <a:t>Bartolomeu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Dias - First person to sail around the southern tip of Africa</a:t>
            </a:r>
          </a:p>
          <a:p>
            <a:pPr lvl="2" eaLnBrk="1" hangingPunct="1">
              <a:buClrTx/>
              <a:buSzPct val="100000"/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1488 Sailed down w. coast of Africa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where </a:t>
            </a:r>
            <a:r>
              <a:rPr lang="en-US" dirty="0">
                <a:solidFill>
                  <a:srgbClr val="000000"/>
                </a:solidFill>
                <a:effectLst/>
              </a:rPr>
              <a:t>he reached the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tip Huge </a:t>
            </a:r>
            <a:r>
              <a:rPr lang="en-US" dirty="0">
                <a:solidFill>
                  <a:srgbClr val="000000"/>
                </a:solidFill>
                <a:effectLst/>
              </a:rPr>
              <a:t>storm arose, battered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ships Realized </a:t>
            </a:r>
            <a:r>
              <a:rPr lang="en-US" dirty="0">
                <a:solidFill>
                  <a:srgbClr val="000000"/>
                </a:solidFill>
                <a:effectLst/>
              </a:rPr>
              <a:t>his ships were blown around the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tip Explored </a:t>
            </a:r>
            <a:r>
              <a:rPr lang="en-US" dirty="0">
                <a:solidFill>
                  <a:srgbClr val="000000"/>
                </a:solidFill>
                <a:effectLst/>
              </a:rPr>
              <a:t>SE coast but crew was exhausted so they returned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home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lvl="1" eaLnBrk="1" hangingPunct="1"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”To serve God and His majesty, to give light to those who were in darkness and to grow rich as all men desire to do.”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14340" name="Picture 5" descr="bartolomeu_d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763" y="0"/>
            <a:ext cx="1898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92100"/>
            <a:ext cx="6702425" cy="13843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Portugal leads the way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 marL="117475" lvl="1" indent="0" eaLnBrk="1" hangingPunct="1">
              <a:buNone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Vasco da Gama</a:t>
            </a:r>
          </a:p>
          <a:p>
            <a:pPr marL="796925" lvl="2" indent="-339725" eaLnBrk="1" hangingPunct="1">
              <a:buClrTx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1498 began exploring east African coast</a:t>
            </a:r>
          </a:p>
          <a:p>
            <a:pPr marL="796925" lvl="2" indent="-339725" eaLnBrk="1" hangingPunct="1">
              <a:buClrTx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Reached Calicut (SW coast of India)</a:t>
            </a:r>
          </a:p>
          <a:p>
            <a:pPr marL="796925" lvl="2" indent="-339725" eaLnBrk="1" hangingPunct="1">
              <a:buClrTx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Amazed by spices, rare silks, precious gems</a:t>
            </a:r>
          </a:p>
          <a:p>
            <a:pPr marL="796925" lvl="2" indent="-339725" eaLnBrk="1" hangingPunct="1">
              <a:buClrTx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Filled boats with goods and returned to Portugal where they sold them for 60 times the cost of the voyage</a:t>
            </a:r>
          </a:p>
          <a:p>
            <a:pPr marL="796925" lvl="2" indent="-339725" eaLnBrk="1" hangingPunct="1">
              <a:buClrTx/>
            </a:pPr>
            <a:r>
              <a:rPr lang="en-US" altLang="en-US" dirty="0" smtClean="0">
                <a:solidFill>
                  <a:srgbClr val="FF0000"/>
                </a:solidFill>
                <a:effectLst/>
              </a:rPr>
              <a:t>Vasco da Gama’s  - first to sail around Africa to India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0"/>
            <a:ext cx="23653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 Spain also makes claim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Christopher Columbus</a:t>
            </a:r>
          </a:p>
          <a:p>
            <a:pPr marL="914400" lvl="1" indent="-457200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1492 he convinced Spain to pay for his plan to find a trade route to Asia by sailing west across the Atlantic Ocean</a:t>
            </a:r>
          </a:p>
          <a:p>
            <a:pPr marL="533400" indent="-533400" eaLnBrk="1" hangingPunct="1">
              <a:defRPr/>
            </a:pPr>
            <a:endParaRPr lang="en-US" dirty="0" smtClean="0"/>
          </a:p>
        </p:txBody>
      </p:sp>
      <p:pic>
        <p:nvPicPr>
          <p:cNvPr id="17413" name="Picture 6" descr="christopher_columbus_portrait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3632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Spain also makes claim </a:t>
            </a:r>
            <a:endParaRPr lang="en-US" dirty="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October 1492: landed on a Caribbean Island which he mistook for the East Indies (AKA -Indonesia.)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Immediate impact of Columbus: Increased tension between Spain and Portugal.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18436" name="Picture 5" descr="Columbus in the New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743200"/>
            <a:ext cx="3657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The Columbian Exchange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effectLst/>
              </a:rPr>
              <a:t>The Columbian Exchange – The Global Transfer of foods, plants, and animals during the colonization of the Americas.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Note: This includes North, Central, and South America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Its called the “Columbian” exchange because of Christopher Columbus’ initial contact with the Americas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The Columbian Exchange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effectLst/>
              </a:rPr>
              <a:t>Items coming to Europe, Asia, Africa from the New World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effectLst/>
              </a:rPr>
              <a:t>Plants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effectLst/>
              </a:rPr>
              <a:t>Tomatoes, squash, pineapples, tobacco, and cacao beans (chocolate)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effectLst/>
              </a:rPr>
              <a:t>Animal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effectLst/>
              </a:rPr>
              <a:t>Turkey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000000"/>
                </a:solidFill>
                <a:effectLst/>
              </a:rPr>
              <a:t>Most important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effectLst/>
              </a:rPr>
              <a:t>Corn and potatoes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rgbClr val="000000"/>
                </a:solidFill>
                <a:effectLst/>
              </a:rPr>
              <a:t>“The planting of the first potato in Ireland, and the first sweet potatoes in China probably changed more lives than the deeds of 100 kings.”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The Columbian Exchange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Items coming to the New World from Europe, Asia, Africa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Livestock</a:t>
            </a:r>
          </a:p>
          <a:p>
            <a:pPr lvl="2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Horses, sheep, cattle, and pigs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Foods</a:t>
            </a:r>
          </a:p>
          <a:p>
            <a:pPr lvl="2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Bananas, black-eyed peas, yams, wheat, rice, barley, and oats</a:t>
            </a:r>
          </a:p>
          <a:p>
            <a:pPr lvl="1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Disease</a:t>
            </a:r>
          </a:p>
          <a:p>
            <a:pPr lvl="2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Small pox, measles, malaria, and Whooping Cough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00"/>
                </a:solidFill>
                <a:effectLst/>
              </a:rPr>
              <a:t>Results of The Columbian Exchange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000000"/>
                </a:solidFill>
                <a:effectLst/>
              </a:rPr>
              <a:t>Positive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effectLst/>
              </a:rPr>
              <a:t>Both areas benefited from the introduction of new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effectLst/>
              </a:rPr>
              <a:t>Economies in both areas were boosted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smtClean="0">
                <a:solidFill>
                  <a:srgbClr val="000000"/>
                </a:solidFill>
                <a:effectLst/>
              </a:rPr>
              <a:t>Negative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effectLst/>
              </a:rPr>
              <a:t>Native Americans suffered due to the diseases and weak immune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00"/>
                </a:solidFill>
                <a:effectLst/>
              </a:rPr>
              <a:t>Slave trade flourished due to the agricultural opportunities in the New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  <a:effectLst/>
              </a:rPr>
              <a:t>Early Explorers</a:t>
            </a:r>
          </a:p>
        </p:txBody>
      </p:sp>
      <p:sp>
        <p:nvSpPr>
          <p:cNvPr id="24579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800"/>
          </a:xfrm>
        </p:spPr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effectLst/>
              </a:rPr>
              <a:t>Ferdinand Magellan – First person to Circumnavigate the globe</a:t>
            </a:r>
          </a:p>
          <a:p>
            <a:r>
              <a:rPr lang="en-US" altLang="en-US" smtClean="0">
                <a:solidFill>
                  <a:srgbClr val="FF0000"/>
                </a:solidFill>
                <a:effectLst/>
              </a:rPr>
              <a:t>James Cook – Sailed from England, first to sail to the Arctic and Antarctica</a:t>
            </a:r>
          </a:p>
        </p:txBody>
      </p:sp>
      <p:pic>
        <p:nvPicPr>
          <p:cNvPr id="24580" name="Picture 2" descr="http://home.comcast.net/~clong180/magell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516688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effectLst/>
              </a:rPr>
              <a:t>Warm Up				March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What was the journey across the Atlantic Ocean known as during the slave trade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?</a:t>
            </a:r>
          </a:p>
          <a:p>
            <a:pPr marL="0" indent="0">
              <a:buFontTx/>
              <a:buNone/>
              <a:defRPr/>
            </a:pPr>
            <a:endParaRPr lang="en-US" dirty="0">
              <a:solidFill>
                <a:srgbClr val="000000"/>
              </a:solidFill>
              <a:effectLst/>
            </a:endParaRP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Atlantic </a:t>
            </a:r>
            <a:r>
              <a:rPr lang="en-US" dirty="0">
                <a:solidFill>
                  <a:srgbClr val="000000"/>
                </a:solidFill>
                <a:effectLst/>
              </a:rPr>
              <a:t>Slave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Trade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Middle </a:t>
            </a:r>
            <a:r>
              <a:rPr lang="en-US" dirty="0">
                <a:solidFill>
                  <a:srgbClr val="000000"/>
                </a:solidFill>
                <a:effectLst/>
              </a:rPr>
              <a:t>Passage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Triangular Trade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Middle </a:t>
            </a:r>
            <a:r>
              <a:rPr lang="en-US" dirty="0">
                <a:solidFill>
                  <a:srgbClr val="000000"/>
                </a:solidFill>
                <a:effectLst/>
              </a:rPr>
              <a:t>Way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  <a:effectLst/>
              </a:rPr>
              <a:t>Early Explorers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effectLst/>
              </a:rPr>
              <a:t>Samuel de Champlain – founded Quebec in 1608, gave France a claim to the New World</a:t>
            </a:r>
          </a:p>
        </p:txBody>
      </p:sp>
      <p:pic>
        <p:nvPicPr>
          <p:cNvPr id="25604" name="Picture 2" descr="http://ottawariverkeeper.ca/images/champl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29000"/>
            <a:ext cx="255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Spain also makes claim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Spain vs. Portugal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Portugal believed Spain reached Asia and that Columbus claimed lands that the Portuguese might have reached first.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 smtClean="0">
              <a:solidFill>
                <a:srgbClr val="000000"/>
              </a:solidFill>
              <a:effectLst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Pope Alexander VI divided the land between the 2 nations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  <p:pic>
        <p:nvPicPr>
          <p:cNvPr id="26628" name="Picture 5" descr="region_sp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305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Spain also makes claim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He drew the Line of Demarcation: imaginary North/South line that gave lands on the east to Portugal (light green) and the lands on the west to Spain</a:t>
            </a:r>
          </a:p>
          <a:p>
            <a:pPr lvl="1"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1494 Spain and Portugal signed the Treaty of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Tordesillas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: they agreed to honor the line.</a:t>
            </a:r>
          </a:p>
        </p:txBody>
      </p:sp>
      <p:pic>
        <p:nvPicPr>
          <p:cNvPr id="27652" name="Picture 5" descr="tor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44196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China’s Exploration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000000"/>
                </a:solidFill>
                <a:effectLst/>
              </a:rPr>
              <a:t>Hongwu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 eventually dies, his son (</a:t>
            </a:r>
            <a:r>
              <a:rPr lang="en-US" dirty="0" err="1" smtClean="0">
                <a:solidFill>
                  <a:srgbClr val="000000"/>
                </a:solidFill>
                <a:effectLst/>
              </a:rPr>
              <a:t>Yonglo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) takes over. He was very curious of the world so he launched 7 voyages of exploration.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>
                <a:solidFill>
                  <a:srgbClr val="FF0000"/>
                </a:solidFill>
                <a:effectLst/>
              </a:rPr>
              <a:t>Zheng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He led all 7 voyages for the Ming Dynasty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40 to 300 ships made the voyages: fighting ships, storage vessels, and “treasure” ships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  <a:effectLst/>
              </a:rPr>
              <a:t>(400 ft long!)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Carried soldiers, sailors, interpreters, accountants, doctors, and religious leaders.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00"/>
                </a:solidFill>
                <a:effectLst/>
              </a:rPr>
              <a:t>China’s Exploration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4063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effectLst/>
              </a:rPr>
              <a:t>Zheng He showed superiority by leaving silver and silk as gifts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effectLst/>
              </a:rPr>
              <a:t>More than 16 countries paid tribute to China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effectLst/>
              </a:rPr>
              <a:t>Officials complained it was a waste and the voyages ceased after the 7</a:t>
            </a:r>
            <a:r>
              <a:rPr lang="en-US" altLang="en-US" baseline="30000" dirty="0" smtClean="0">
                <a:solidFill>
                  <a:srgbClr val="000000"/>
                </a:solidFill>
                <a:effectLst/>
              </a:rPr>
              <a:t>th</a:t>
            </a:r>
            <a:r>
              <a:rPr lang="en-US" altLang="en-US" dirty="0" smtClean="0">
                <a:solidFill>
                  <a:srgbClr val="000000"/>
                </a:solidFill>
                <a:effectLst/>
              </a:rPr>
              <a:t> in 1433</a:t>
            </a:r>
          </a:p>
        </p:txBody>
      </p:sp>
      <p:pic>
        <p:nvPicPr>
          <p:cNvPr id="29700" name="Picture 5" descr="Silk weaver">
            <a:hlinkClick r:id="rId3" tooltip="Silk weave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41438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 descr="Jewish%2520Chess%2520Gold-Silver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45100"/>
            <a:ext cx="19050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rgbClr val="000000"/>
                </a:solidFill>
                <a:effectLst/>
              </a:rPr>
              <a:t>Zheng He Map - 1418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24" name="Picture 5" descr="http://static.guim.co.uk/sys-images/Guardian/Pix/pictures/2006/01/19/map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5629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effectLst/>
              </a:rPr>
              <a:t>Warm Up				March 18</a:t>
            </a:r>
            <a:endParaRPr lang="en-US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effectLst/>
              </a:rPr>
              <a:t>Who was the first person, credited by historians, to circumnavigate the world? </a:t>
            </a:r>
            <a:endParaRPr lang="en-US" sz="3600" dirty="0" smtClean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effectLst/>
            </a:endParaRPr>
          </a:p>
          <a:p>
            <a:pPr marL="971550" lvl="0" indent="-514350">
              <a:buClrTx/>
              <a:buSzPct val="100000"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effectLst/>
              </a:rPr>
              <a:t>Vasco </a:t>
            </a:r>
            <a:r>
              <a:rPr lang="en-US" dirty="0">
                <a:solidFill>
                  <a:srgbClr val="000000"/>
                </a:solidFill>
                <a:effectLst/>
              </a:rPr>
              <a:t>da Gama</a:t>
            </a:r>
          </a:p>
          <a:p>
            <a:pPr marL="971550" lvl="0" indent="-514350">
              <a:buClrTx/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effectLst/>
              </a:rPr>
              <a:t>Christopher Columbus</a:t>
            </a:r>
          </a:p>
          <a:p>
            <a:pPr marL="971550" lvl="0" indent="-514350">
              <a:buClrTx/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effectLst/>
              </a:rPr>
              <a:t>Ferdinand Magellan</a:t>
            </a:r>
          </a:p>
          <a:p>
            <a:pPr marL="971550" indent="-514350">
              <a:buClrTx/>
              <a:buSzPct val="100000"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effectLst/>
              </a:rPr>
              <a:t>James Cook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1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724400"/>
          </a:xfrm>
        </p:spPr>
        <p:txBody>
          <a:bodyPr/>
          <a:lstStyle/>
          <a:p>
            <a:pPr marL="1655763" lvl="2" indent="-342900" eaLnBrk="1" hangingPunct="1">
              <a:buClrTx/>
              <a:buSzPct val="100000"/>
              <a:defRPr/>
            </a:pPr>
            <a:r>
              <a:rPr lang="en-US" sz="3200" dirty="0" smtClean="0">
                <a:solidFill>
                  <a:srgbClr val="000000"/>
                </a:solidFill>
                <a:effectLst/>
              </a:rPr>
              <a:t>By 1400, Europeans were ready to venture beyond their borders</a:t>
            </a:r>
            <a:endParaRPr lang="en-US" sz="2000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buClrTx/>
              <a:buSzPct val="100000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Renaissance encouraged a new </a:t>
            </a:r>
          </a:p>
          <a:p>
            <a:pPr eaLnBrk="1" hangingPunct="1">
              <a:buClrTx/>
              <a:buSzPct val="100000"/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	spirit of adventure and curiosity</a:t>
            </a:r>
          </a:p>
          <a:p>
            <a:pPr eaLnBrk="1" hangingPunct="1">
              <a:buClrTx/>
              <a:buSzPct val="100000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Printing press spread ideas and </a:t>
            </a:r>
          </a:p>
          <a:p>
            <a:pPr eaLnBrk="1" hangingPunct="1">
              <a:buClrTx/>
              <a:buSzPct val="100000"/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	new maps and charts</a:t>
            </a:r>
          </a:p>
          <a:p>
            <a:pPr eaLnBrk="1" hangingPunct="1">
              <a:buClrTx/>
              <a:buSzPct val="100000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Crusades brought new inventions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rgbClr val="000000"/>
              </a:solidFill>
              <a:effectLst/>
            </a:endParaRPr>
          </a:p>
        </p:txBody>
      </p:sp>
      <p:pic>
        <p:nvPicPr>
          <p:cNvPr id="5124" name="Picture 5" descr="da-vinci-leonardo-proportions-of-the-human-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90800"/>
            <a:ext cx="1571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ships306414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67159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printing%2520pres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4953000"/>
            <a:ext cx="154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FF0000"/>
                </a:solidFill>
                <a:effectLst/>
              </a:rPr>
              <a:t>Causes of European Exploration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effectLst/>
              </a:rPr>
              <a:t>#1- New Trade Routes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dirty="0" smtClean="0">
                <a:solidFill>
                  <a:srgbClr val="FF0000"/>
                </a:solidFill>
                <a:effectLst/>
              </a:rPr>
              <a:t>People want wealth; achieve that through trade</a:t>
            </a:r>
          </a:p>
          <a:p>
            <a:pPr marL="1371600" lvl="2" indent="-457200" eaLnBrk="1" hangingPunct="1">
              <a:buClrTx/>
              <a:buSzPct val="100000"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Traded spices (nutmeg, ginger, cinnamon, pepper)</a:t>
            </a:r>
          </a:p>
          <a:p>
            <a:pPr marL="1371600" lvl="2" indent="-457200" eaLnBrk="1" hangingPunct="1">
              <a:buClrTx/>
              <a:buSzPct val="100000"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Introduced during Crusades; people still demanded goods once wars ended</a:t>
            </a:r>
          </a:p>
          <a:p>
            <a:pPr marL="1371600" lvl="2" indent="-457200" eaLnBrk="1" hangingPunct="1">
              <a:buClrTx/>
              <a:buSzPct val="100000"/>
              <a:buFont typeface="Wingdings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Demand greater than supply = high prices</a:t>
            </a:r>
          </a:p>
        </p:txBody>
      </p:sp>
      <p:pic>
        <p:nvPicPr>
          <p:cNvPr id="6148" name="Picture 5" descr="nutmeg_summary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12922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ceylon-cinnamo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000000"/>
                </a:solidFill>
                <a:effectLst/>
              </a:rPr>
              <a:t>Causes of European Exploration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17475" lvl="1" indent="0" eaLnBrk="1" hangingPunct="1"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Trade routes controlled by Italians and Muslims</a:t>
            </a:r>
          </a:p>
          <a:p>
            <a:pPr marL="581025" lvl="2" eaLnBrk="1" hangingPunct="1"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Muslims sold Asian goods to Italians</a:t>
            </a:r>
          </a:p>
          <a:p>
            <a:pPr marL="581025" lvl="2" eaLnBrk="1" hangingPunct="1"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Italian merchants resold items at increased prices to merchants throughout Europe</a:t>
            </a:r>
          </a:p>
          <a:p>
            <a:pPr marL="581025" lvl="2" eaLnBrk="1" hangingPunct="1"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Other traders did NOT like this and wanted new routes that bypassed Italian merchants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>
                <a:solidFill>
                  <a:srgbClr val="000000"/>
                </a:solidFill>
                <a:effectLst/>
              </a:rPr>
              <a:t>Causes of European Exploration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#2- Spread Christianity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Crusades left hostility between Christians and Muslims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Europeans believed they 			  had a sacred duty to 			   continue fighting Muslims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  and to convert non-Christians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solidFill>
                <a:schemeClr val="hlink"/>
              </a:solidFill>
            </a:endParaRPr>
          </a:p>
        </p:txBody>
      </p:sp>
      <p:pic>
        <p:nvPicPr>
          <p:cNvPr id="8196" name="Picture 5" descr="christian_cr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882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6629400" cy="13843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solidFill>
                  <a:srgbClr val="000000"/>
                </a:solidFill>
                <a:effectLst/>
              </a:rPr>
              <a:t>Causes of European Exploration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#3- New Exploration Technologies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Caravel: stronger, sturdier ship (adopted from Arabs); made it possible to sail against the wind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Astrolabe: used to calculate latitude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   (perfected by Muslims)</a:t>
            </a:r>
          </a:p>
          <a:p>
            <a:pPr lvl="1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Compass: magnetically tracked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   direction (Chinese invention)</a:t>
            </a:r>
          </a:p>
          <a:p>
            <a:pPr lvl="1" eaLnBrk="1" hangingPunct="1">
              <a:buFontTx/>
              <a:buChar char="•"/>
              <a:defRPr/>
            </a:pPr>
            <a:endParaRPr lang="en-US" dirty="0" smtClean="0"/>
          </a:p>
        </p:txBody>
      </p:sp>
      <p:pic>
        <p:nvPicPr>
          <p:cNvPr id="9220" name="Picture 5" descr="Carav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990600"/>
            <a:ext cx="1524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E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29000"/>
            <a:ext cx="18510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Magnetic%2520Compas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437188"/>
            <a:ext cx="1600200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843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  <a:effectLst/>
              </a:rPr>
              <a:t>Portugal leads the way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54102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Portugal was 1</a:t>
            </a:r>
            <a:r>
              <a:rPr lang="en-US" baseline="30000" dirty="0" smtClean="0">
                <a:solidFill>
                  <a:srgbClr val="FF0000"/>
                </a:solidFill>
                <a:effectLst/>
              </a:rPr>
              <a:t>st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to establish trading outposts along the west coast of Africa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en-US" sz="1600" dirty="0" smtClean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Tx/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  <a:effectLst/>
              </a:rPr>
              <a:t>Prince Henry: creates school of Navigation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000000"/>
                </a:solidFill>
                <a:effectLst/>
              </a:rPr>
              <a:t>mapmakers, shipbuilders, scientists, and sea captains, gathered there to perfect their trade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000000"/>
                </a:solidFill>
                <a:effectLst/>
              </a:rPr>
              <a:t>Nation’s most enthusiastic supporter of exploration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000000"/>
                </a:solidFill>
                <a:effectLst/>
              </a:rPr>
              <a:t>Conquered Muslim city in North Africa where he discovered exotic wealth never found in Europe (cinnamon, cloves, pepper, silver, gold, jewels.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  <a:defRPr/>
            </a:pPr>
            <a:endParaRPr lang="en-US" sz="2400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1905000"/>
            <a:ext cx="2286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  <p:pic>
        <p:nvPicPr>
          <p:cNvPr id="10245" name="Picture 6" descr="portugal_small_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0" r="33928" b="9254"/>
          <a:stretch>
            <a:fillRect/>
          </a:stretch>
        </p:blipFill>
        <p:spPr bwMode="auto">
          <a:xfrm>
            <a:off x="5943600" y="137160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kapstadt_prince_hen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81400"/>
            <a:ext cx="23399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0000"/>
                </a:solidFill>
                <a:effectLst/>
              </a:rPr>
              <a:t>Portugal leads the way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6213" lvl="1" indent="0" eaLnBrk="1" hangingPunct="1">
              <a:buClr>
                <a:schemeClr val="tx1"/>
              </a:buClr>
              <a:buNone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By Henry’s death, Portugal held a series of trading posts along western African shores. </a:t>
            </a:r>
          </a:p>
          <a:p>
            <a:pPr marL="744538" lvl="2" eaLnBrk="1" hangingPunct="1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Traded for gold and ivory</a:t>
            </a:r>
          </a:p>
          <a:p>
            <a:pPr marL="744538" lvl="2" eaLnBrk="1" hangingPunct="1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Eventually, they traded for African captives (slaves)</a:t>
            </a:r>
          </a:p>
          <a:p>
            <a:pPr marL="744538" lvl="2" eaLnBrk="1" hangingPunct="1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effectLst/>
              </a:rPr>
              <a:t>Next, Portugal searched for a trade route to Asia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1905000"/>
            <a:ext cx="914400" cy="21336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269" name="Picture 4" descr="WC_19_ExpEmpi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66" t="27489" r="23334" b="3247"/>
          <a:stretch>
            <a:fillRect/>
          </a:stretch>
        </p:blipFill>
        <p:spPr bwMode="auto">
          <a:xfrm>
            <a:off x="4876800" y="1600200"/>
            <a:ext cx="3835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55d7efa76069e5b34ab92f5522f32e6cac151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2128</TotalTime>
  <Words>1035</Words>
  <Application>Microsoft Office PowerPoint</Application>
  <PresentationFormat>On-screen Show (4:3)</PresentationFormat>
  <Paragraphs>157</Paragraphs>
  <Slides>26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Ocean</vt:lpstr>
      <vt:lpstr>An Age of Exploration  1400-1800</vt:lpstr>
      <vt:lpstr>Warm Up    March 16</vt:lpstr>
      <vt:lpstr>Background</vt:lpstr>
      <vt:lpstr>Causes of European Exploration</vt:lpstr>
      <vt:lpstr>Causes of European Exploration</vt:lpstr>
      <vt:lpstr>Causes of European Exploration</vt:lpstr>
      <vt:lpstr>Causes of European Exploration </vt:lpstr>
      <vt:lpstr>Portugal leads the way</vt:lpstr>
      <vt:lpstr>Portugal leads the way</vt:lpstr>
      <vt:lpstr>Warm Up    March 17</vt:lpstr>
      <vt:lpstr>The Cape of Good Hope</vt:lpstr>
      <vt:lpstr>Portugal leads the way </vt:lpstr>
      <vt:lpstr> Spain also makes claim</vt:lpstr>
      <vt:lpstr>Spain also makes claim </vt:lpstr>
      <vt:lpstr>The Columbian Exchange</vt:lpstr>
      <vt:lpstr>The Columbian Exchange</vt:lpstr>
      <vt:lpstr>The Columbian Exchange</vt:lpstr>
      <vt:lpstr>Results of The Columbian Exchange</vt:lpstr>
      <vt:lpstr>Early Explorers</vt:lpstr>
      <vt:lpstr>Early Explorers</vt:lpstr>
      <vt:lpstr>Spain also makes claim </vt:lpstr>
      <vt:lpstr>Spain also makes claim </vt:lpstr>
      <vt:lpstr>China’s Exploration</vt:lpstr>
      <vt:lpstr> China’s Exploration</vt:lpstr>
      <vt:lpstr>Zheng He Map - 1418</vt:lpstr>
      <vt:lpstr>Warm Up    March 18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Age of Explorations and Isolation  1400-1800</dc:title>
  <dc:creator>rebecca.baker</dc:creator>
  <cp:lastModifiedBy>Jennifer Glazier</cp:lastModifiedBy>
  <cp:revision>60</cp:revision>
  <dcterms:created xsi:type="dcterms:W3CDTF">2007-01-05T17:14:37Z</dcterms:created>
  <dcterms:modified xsi:type="dcterms:W3CDTF">2018-04-10T13:28:56Z</dcterms:modified>
</cp:coreProperties>
</file>